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53" r:id="rId54"/>
    <p:sldId id="309" r:id="rId55"/>
    <p:sldId id="310" r:id="rId56"/>
    <p:sldId id="311" r:id="rId57"/>
    <p:sldId id="312" r:id="rId58"/>
    <p:sldId id="313" r:id="rId59"/>
    <p:sldId id="315" r:id="rId60"/>
    <p:sldId id="316" r:id="rId61"/>
    <p:sldId id="317" r:id="rId62"/>
    <p:sldId id="323" r:id="rId63"/>
    <p:sldId id="318" r:id="rId64"/>
    <p:sldId id="319" r:id="rId65"/>
    <p:sldId id="320" r:id="rId66"/>
    <p:sldId id="321" r:id="rId67"/>
    <p:sldId id="322"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2" r:id="rId95"/>
    <p:sldId id="351" r:id="rId9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EB9C87-1654-4933-B474-3D6E43BA0628}" v="1" dt="2022-06-30T08:19:24.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9"/>
    <p:restoredTop sz="91127"/>
  </p:normalViewPr>
  <p:slideViewPr>
    <p:cSldViewPr snapToGrid="0" snapToObjects="1" showGuides="1">
      <p:cViewPr varScale="1">
        <p:scale>
          <a:sx n="72" d="100"/>
          <a:sy n="72" d="100"/>
        </p:scale>
        <p:origin x="180" y="60"/>
      </p:cViewPr>
      <p:guideLst>
        <p:guide orient="horz" pos="2160"/>
        <p:guide pos="3120"/>
      </p:guideLst>
    </p:cSldViewPr>
  </p:slideViewPr>
  <p:notesTextViewPr>
    <p:cViewPr>
      <p:scale>
        <a:sx n="1" d="1"/>
        <a:sy n="1" d="1"/>
      </p:scale>
      <p:origin x="0" y="0"/>
    </p:cViewPr>
  </p:notesTextViewPr>
  <p:notesViewPr>
    <p:cSldViewPr snapToGrid="0" snapToObjects="1" showGuides="1">
      <p:cViewPr varScale="1">
        <p:scale>
          <a:sx n="110" d="100"/>
          <a:sy n="110" d="100"/>
        </p:scale>
        <p:origin x="4000"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Chatel" userId="8bcb810f-eb99-4489-9417-5f082b120a58" providerId="ADAL" clId="{9DEB9C87-1654-4933-B474-3D6E43BA0628}"/>
    <pc:docChg chg="modSld">
      <pc:chgData name="Chiara Chatel" userId="8bcb810f-eb99-4489-9417-5f082b120a58" providerId="ADAL" clId="{9DEB9C87-1654-4933-B474-3D6E43BA0628}" dt="2022-06-30T08:27:15.796" v="53" actId="20577"/>
      <pc:docMkLst>
        <pc:docMk/>
      </pc:docMkLst>
      <pc:sldChg chg="modNotesTx">
        <pc:chgData name="Chiara Chatel" userId="8bcb810f-eb99-4489-9417-5f082b120a58" providerId="ADAL" clId="{9DEB9C87-1654-4933-B474-3D6E43BA0628}" dt="2022-06-30T08:17:47.886" v="0"/>
        <pc:sldMkLst>
          <pc:docMk/>
          <pc:sldMk cId="1819640153" sldId="256"/>
        </pc:sldMkLst>
      </pc:sldChg>
      <pc:sldChg chg="modNotesTx">
        <pc:chgData name="Chiara Chatel" userId="8bcb810f-eb99-4489-9417-5f082b120a58" providerId="ADAL" clId="{9DEB9C87-1654-4933-B474-3D6E43BA0628}" dt="2022-06-30T08:17:58.638" v="1"/>
        <pc:sldMkLst>
          <pc:docMk/>
          <pc:sldMk cId="3492241727" sldId="257"/>
        </pc:sldMkLst>
      </pc:sldChg>
      <pc:sldChg chg="modNotesTx">
        <pc:chgData name="Chiara Chatel" userId="8bcb810f-eb99-4489-9417-5f082b120a58" providerId="ADAL" clId="{9DEB9C87-1654-4933-B474-3D6E43BA0628}" dt="2022-06-30T08:18:09.960" v="2"/>
        <pc:sldMkLst>
          <pc:docMk/>
          <pc:sldMk cId="2290201918" sldId="258"/>
        </pc:sldMkLst>
      </pc:sldChg>
      <pc:sldChg chg="modNotesTx">
        <pc:chgData name="Chiara Chatel" userId="8bcb810f-eb99-4489-9417-5f082b120a58" providerId="ADAL" clId="{9DEB9C87-1654-4933-B474-3D6E43BA0628}" dt="2022-06-30T08:19:37.378" v="4"/>
        <pc:sldMkLst>
          <pc:docMk/>
          <pc:sldMk cId="2723437130" sldId="269"/>
        </pc:sldMkLst>
      </pc:sldChg>
      <pc:sldChg chg="modNotesTx">
        <pc:chgData name="Chiara Chatel" userId="8bcb810f-eb99-4489-9417-5f082b120a58" providerId="ADAL" clId="{9DEB9C87-1654-4933-B474-3D6E43BA0628}" dt="2022-06-30T08:19:28.036" v="3"/>
        <pc:sldMkLst>
          <pc:docMk/>
          <pc:sldMk cId="3946497135" sldId="270"/>
        </pc:sldMkLst>
      </pc:sldChg>
      <pc:sldChg chg="modNotesTx">
        <pc:chgData name="Chiara Chatel" userId="8bcb810f-eb99-4489-9417-5f082b120a58" providerId="ADAL" clId="{9DEB9C87-1654-4933-B474-3D6E43BA0628}" dt="2022-06-30T08:23:53.602" v="6" actId="6549"/>
        <pc:sldMkLst>
          <pc:docMk/>
          <pc:sldMk cId="1940413873" sldId="316"/>
        </pc:sldMkLst>
      </pc:sldChg>
      <pc:sldChg chg="modNotesTx">
        <pc:chgData name="Chiara Chatel" userId="8bcb810f-eb99-4489-9417-5f082b120a58" providerId="ADAL" clId="{9DEB9C87-1654-4933-B474-3D6E43BA0628}" dt="2022-06-30T08:24:17.157" v="19" actId="20577"/>
        <pc:sldMkLst>
          <pc:docMk/>
          <pc:sldMk cId="2583236860" sldId="323"/>
        </pc:sldMkLst>
      </pc:sldChg>
      <pc:sldChg chg="modNotesTx">
        <pc:chgData name="Chiara Chatel" userId="8bcb810f-eb99-4489-9417-5f082b120a58" providerId="ADAL" clId="{9DEB9C87-1654-4933-B474-3D6E43BA0628}" dt="2022-06-30T08:24:46.277" v="20"/>
        <pc:sldMkLst>
          <pc:docMk/>
          <pc:sldMk cId="2099435834" sldId="324"/>
        </pc:sldMkLst>
      </pc:sldChg>
      <pc:sldChg chg="modNotesTx">
        <pc:chgData name="Chiara Chatel" userId="8bcb810f-eb99-4489-9417-5f082b120a58" providerId="ADAL" clId="{9DEB9C87-1654-4933-B474-3D6E43BA0628}" dt="2022-06-30T08:25:05.655" v="21"/>
        <pc:sldMkLst>
          <pc:docMk/>
          <pc:sldMk cId="2261481661" sldId="328"/>
        </pc:sldMkLst>
      </pc:sldChg>
      <pc:sldChg chg="modNotesTx">
        <pc:chgData name="Chiara Chatel" userId="8bcb810f-eb99-4489-9417-5f082b120a58" providerId="ADAL" clId="{9DEB9C87-1654-4933-B474-3D6E43BA0628}" dt="2022-06-30T08:25:17.847" v="22"/>
        <pc:sldMkLst>
          <pc:docMk/>
          <pc:sldMk cId="3837729500" sldId="329"/>
        </pc:sldMkLst>
      </pc:sldChg>
      <pc:sldChg chg="modNotesTx">
        <pc:chgData name="Chiara Chatel" userId="8bcb810f-eb99-4489-9417-5f082b120a58" providerId="ADAL" clId="{9DEB9C87-1654-4933-B474-3D6E43BA0628}" dt="2022-06-30T08:25:29.289" v="23"/>
        <pc:sldMkLst>
          <pc:docMk/>
          <pc:sldMk cId="3898873652" sldId="330"/>
        </pc:sldMkLst>
      </pc:sldChg>
      <pc:sldChg chg="modNotesTx">
        <pc:chgData name="Chiara Chatel" userId="8bcb810f-eb99-4489-9417-5f082b120a58" providerId="ADAL" clId="{9DEB9C87-1654-4933-B474-3D6E43BA0628}" dt="2022-06-30T08:25:42.921" v="24"/>
        <pc:sldMkLst>
          <pc:docMk/>
          <pc:sldMk cId="1858263828" sldId="331"/>
        </pc:sldMkLst>
      </pc:sldChg>
      <pc:sldChg chg="modNotesTx">
        <pc:chgData name="Chiara Chatel" userId="8bcb810f-eb99-4489-9417-5f082b120a58" providerId="ADAL" clId="{9DEB9C87-1654-4933-B474-3D6E43BA0628}" dt="2022-06-30T08:25:54.086" v="25"/>
        <pc:sldMkLst>
          <pc:docMk/>
          <pc:sldMk cId="522334904" sldId="332"/>
        </pc:sldMkLst>
      </pc:sldChg>
      <pc:sldChg chg="modNotesTx">
        <pc:chgData name="Chiara Chatel" userId="8bcb810f-eb99-4489-9417-5f082b120a58" providerId="ADAL" clId="{9DEB9C87-1654-4933-B474-3D6E43BA0628}" dt="2022-06-30T08:26:04.152" v="38" actId="20577"/>
        <pc:sldMkLst>
          <pc:docMk/>
          <pc:sldMk cId="2873587116" sldId="333"/>
        </pc:sldMkLst>
      </pc:sldChg>
      <pc:sldChg chg="modNotesTx">
        <pc:chgData name="Chiara Chatel" userId="8bcb810f-eb99-4489-9417-5f082b120a58" providerId="ADAL" clId="{9DEB9C87-1654-4933-B474-3D6E43BA0628}" dt="2022-06-30T08:26:10.543" v="39" actId="6549"/>
        <pc:sldMkLst>
          <pc:docMk/>
          <pc:sldMk cId="921154658" sldId="334"/>
        </pc:sldMkLst>
      </pc:sldChg>
      <pc:sldChg chg="modNotesTx">
        <pc:chgData name="Chiara Chatel" userId="8bcb810f-eb99-4489-9417-5f082b120a58" providerId="ADAL" clId="{9DEB9C87-1654-4933-B474-3D6E43BA0628}" dt="2022-06-30T08:26:23.916" v="40"/>
        <pc:sldMkLst>
          <pc:docMk/>
          <pc:sldMk cId="3465005220" sldId="336"/>
        </pc:sldMkLst>
      </pc:sldChg>
      <pc:sldChg chg="modNotesTx">
        <pc:chgData name="Chiara Chatel" userId="8bcb810f-eb99-4489-9417-5f082b120a58" providerId="ADAL" clId="{9DEB9C87-1654-4933-B474-3D6E43BA0628}" dt="2022-06-30T08:26:51.007" v="41"/>
        <pc:sldMkLst>
          <pc:docMk/>
          <pc:sldMk cId="2294223532" sldId="344"/>
        </pc:sldMkLst>
      </pc:sldChg>
      <pc:sldChg chg="modNotesTx">
        <pc:chgData name="Chiara Chatel" userId="8bcb810f-eb99-4489-9417-5f082b120a58" providerId="ADAL" clId="{9DEB9C87-1654-4933-B474-3D6E43BA0628}" dt="2022-06-30T08:27:15.796" v="53" actId="20577"/>
        <pc:sldMkLst>
          <pc:docMk/>
          <pc:sldMk cId="3438630020" sldId="351"/>
        </pc:sldMkLst>
      </pc:sldChg>
      <pc:sldChg chg="modNotesTx">
        <pc:chgData name="Chiara Chatel" userId="8bcb810f-eb99-4489-9417-5f082b120a58" providerId="ADAL" clId="{9DEB9C87-1654-4933-B474-3D6E43BA0628}" dt="2022-06-30T08:27:08.781" v="42" actId="6549"/>
        <pc:sldMkLst>
          <pc:docMk/>
          <pc:sldMk cId="1520154731" sldId="352"/>
        </pc:sldMkLst>
      </pc:sldChg>
      <pc:sldChg chg="modNotesTx">
        <pc:chgData name="Chiara Chatel" userId="8bcb810f-eb99-4489-9417-5f082b120a58" providerId="ADAL" clId="{9DEB9C87-1654-4933-B474-3D6E43BA0628}" dt="2022-06-30T08:23:06.290" v="5"/>
        <pc:sldMkLst>
          <pc:docMk/>
          <pc:sldMk cId="3764724284"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8ACCF-4B96-B245-8CAD-367F966B435A}" type="datetimeFigureOut">
              <a:rPr lang="it-IT" smtClean="0"/>
              <a:t>30/06/2022</a:t>
            </a:fld>
            <a:endParaRPr lang="it-IT"/>
          </a:p>
        </p:txBody>
      </p:sp>
      <p:sp>
        <p:nvSpPr>
          <p:cNvPr id="4" name="Segnaposto immagin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38DDB-25DE-8F4D-BE01-C187D5A43B14}" type="slidenum">
              <a:rPr lang="it-IT" smtClean="0"/>
              <a:t>‹N›</a:t>
            </a:fld>
            <a:endParaRPr lang="it-IT"/>
          </a:p>
        </p:txBody>
      </p:sp>
    </p:spTree>
    <p:extLst>
      <p:ext uri="{BB962C8B-B14F-4D97-AF65-F5344CB8AC3E}">
        <p14:creationId xmlns:p14="http://schemas.microsoft.com/office/powerpoint/2010/main" val="122813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Dio ci accompagna dalla creazione a «cieli nuovi e terre nuove»</a:t>
            </a:r>
          </a:p>
        </p:txBody>
      </p:sp>
      <p:sp>
        <p:nvSpPr>
          <p:cNvPr id="4" name="Segnaposto numero diapositiva 3"/>
          <p:cNvSpPr>
            <a:spLocks noGrp="1"/>
          </p:cNvSpPr>
          <p:nvPr>
            <p:ph type="sldNum" sz="quarter" idx="5"/>
          </p:nvPr>
        </p:nvSpPr>
        <p:spPr/>
        <p:txBody>
          <a:bodyPr/>
          <a:lstStyle/>
          <a:p>
            <a:fld id="{20B38DDB-25DE-8F4D-BE01-C187D5A43B14}" type="slidenum">
              <a:rPr lang="it-IT" smtClean="0"/>
              <a:t>1</a:t>
            </a:fld>
            <a:endParaRPr lang="it-IT"/>
          </a:p>
        </p:txBody>
      </p:sp>
    </p:spTree>
    <p:extLst>
      <p:ext uri="{BB962C8B-B14F-4D97-AF65-F5344CB8AC3E}">
        <p14:creationId xmlns:p14="http://schemas.microsoft.com/office/powerpoint/2010/main" val="200577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Solo in un paese lontano, l’Egitto, abitato da un altro popolo, ci sono ancora riserve di grano.</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10</a:t>
            </a:fld>
            <a:endParaRPr lang="it-IT"/>
          </a:p>
        </p:txBody>
      </p:sp>
    </p:spTree>
    <p:extLst>
      <p:ext uri="{BB962C8B-B14F-4D97-AF65-F5344CB8AC3E}">
        <p14:creationId xmlns:p14="http://schemas.microsoft.com/office/powerpoint/2010/main" val="83813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Per questo Giacobbe, i figli e le loro famiglie, vanno in Egitto a cercare da mangiare. All’inizio sono accolti bene dal faraone che regnava in quel tempo.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11</a:t>
            </a:fld>
            <a:endParaRPr lang="it-IT"/>
          </a:p>
        </p:txBody>
      </p:sp>
    </p:spTree>
    <p:extLst>
      <p:ext uri="{BB962C8B-B14F-4D97-AF65-F5344CB8AC3E}">
        <p14:creationId xmlns:p14="http://schemas.microsoft.com/office/powerpoint/2010/main" val="139431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Dopo un po’ di anni però, i discendenti di Giacobbe, gli Israeliti, diventano un popolo numeroso e cominciano a essere trattati male dal nuovo Faraone e da tutti gli Egiziani.</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12</a:t>
            </a:fld>
            <a:endParaRPr lang="it-IT"/>
          </a:p>
        </p:txBody>
      </p:sp>
    </p:spTree>
    <p:extLst>
      <p:ext uri="{BB962C8B-B14F-4D97-AF65-F5344CB8AC3E}">
        <p14:creationId xmlns:p14="http://schemas.microsoft.com/office/powerpoint/2010/main" val="375839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Allora Dio sceglierà tra loro un uomo, Mosè, perché li guidi fuori dall’Egitto e li conduca verso la terra promessa. Dio rimane sempre fedele al suo popolo.</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13</a:t>
            </a:fld>
            <a:endParaRPr lang="it-IT"/>
          </a:p>
        </p:txBody>
      </p:sp>
    </p:spTree>
    <p:extLst>
      <p:ext uri="{BB962C8B-B14F-4D97-AF65-F5344CB8AC3E}">
        <p14:creationId xmlns:p14="http://schemas.microsoft.com/office/powerpoint/2010/main" val="388385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La Bibbia</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14</a:t>
            </a:fld>
            <a:endParaRPr lang="it-IT"/>
          </a:p>
        </p:txBody>
      </p:sp>
    </p:spTree>
    <p:extLst>
      <p:ext uri="{BB962C8B-B14F-4D97-AF65-F5344CB8AC3E}">
        <p14:creationId xmlns:p14="http://schemas.microsoft.com/office/powerpoint/2010/main" val="177132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Dio libera il suo popolo dalla schiavitù </a:t>
            </a:r>
            <a:r>
              <a:rPr lang="it-IT" sz="1200" i="1" kern="1200" dirty="0">
                <a:solidFill>
                  <a:schemeClr val="tx1"/>
                </a:solidFill>
                <a:effectLst/>
                <a:latin typeface="+mn-lt"/>
                <a:ea typeface="+mn-ea"/>
                <a:cs typeface="+mn-cs"/>
              </a:rPr>
              <a:t>(Cfr. Es 1,1-14; 2,24-25; 3,1-12; 13,17-18; 14, 1-31)</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15</a:t>
            </a:fld>
            <a:endParaRPr lang="it-IT"/>
          </a:p>
        </p:txBody>
      </p:sp>
    </p:spTree>
    <p:extLst>
      <p:ext uri="{BB962C8B-B14F-4D97-AF65-F5344CB8AC3E}">
        <p14:creationId xmlns:p14="http://schemas.microsoft.com/office/powerpoint/2010/main" val="3852633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popolo di Israele si trova in un paese straniero, l’Egitto. Il Faraone che li aveva accolti è morto e l’attuale non li tratta bene, li fa lavorare tanto, come se fossero degli schiavi. Tutto il popolo soffre.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16</a:t>
            </a:fld>
            <a:endParaRPr lang="it-IT"/>
          </a:p>
        </p:txBody>
      </p:sp>
    </p:spTree>
    <p:extLst>
      <p:ext uri="{BB962C8B-B14F-4D97-AF65-F5344CB8AC3E}">
        <p14:creationId xmlns:p14="http://schemas.microsoft.com/office/powerpoint/2010/main" val="833887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Dio vede la sofferenza del suo popolo e mette in atto un piano, scegliendo, tra i membri del popolo di Israele, un uomo di nome Mosè perché lo aiuti a realizzarlo.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17</a:t>
            </a:fld>
            <a:endParaRPr lang="it-IT"/>
          </a:p>
        </p:txBody>
      </p:sp>
    </p:spTree>
    <p:extLst>
      <p:ext uri="{BB962C8B-B14F-4D97-AF65-F5344CB8AC3E}">
        <p14:creationId xmlns:p14="http://schemas.microsoft.com/office/powerpoint/2010/main" val="1409914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Un giorno Mosè è fuori a pascolare. All’improvviso vede davanti a sé un cespuglio che brucia, brucia… senza che le fiamme lo consumino. Mosè si avvicina al cespuglio e sente la voce di Dio: “Togliti i sandali, questo è un luogo sacro. Io sono il Dio di tuo padre, il Dio di Abramo, di Isacco e di Giacobbe... Farò in modo che gli israeliti non debbano più vivere come schiavi”</a:t>
            </a:r>
            <a:r>
              <a:rPr lang="it-IT" sz="1200" kern="1200" baseline="30000" dirty="0">
                <a:solidFill>
                  <a:schemeClr val="tx1"/>
                </a:solidFill>
                <a:effectLst/>
                <a:latin typeface="+mn-lt"/>
                <a:ea typeface="+mn-ea"/>
                <a:cs typeface="+mn-cs"/>
              </a:rPr>
              <a:t>1</a:t>
            </a:r>
            <a:r>
              <a:rPr lang="it-IT" sz="1200" kern="1200" dirty="0">
                <a:solidFill>
                  <a:schemeClr val="tx1"/>
                </a:solidFill>
                <a:effectLst/>
                <a:latin typeface="+mn-lt"/>
                <a:ea typeface="+mn-ea"/>
                <a:cs typeface="+mn-cs"/>
              </a:rPr>
              <a:t>.</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18</a:t>
            </a:fld>
            <a:endParaRPr lang="it-IT"/>
          </a:p>
        </p:txBody>
      </p:sp>
    </p:spTree>
    <p:extLst>
      <p:ext uri="{BB962C8B-B14F-4D97-AF65-F5344CB8AC3E}">
        <p14:creationId xmlns:p14="http://schemas.microsoft.com/office/powerpoint/2010/main" val="3936695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 proprio Mosè dovrà condurli nella terra che Dio ha pensato, “una terra grande e bella dove scorre latte e miele”. Il popolo di Israele, guidato da Mosè, riesce a lasciare l’Egitto dirigendosi  verso il mar Rosso, per la strada del deserto.</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19</a:t>
            </a:fld>
            <a:endParaRPr lang="it-IT"/>
          </a:p>
        </p:txBody>
      </p:sp>
    </p:spTree>
    <p:extLst>
      <p:ext uri="{BB962C8B-B14F-4D97-AF65-F5344CB8AC3E}">
        <p14:creationId xmlns:p14="http://schemas.microsoft.com/office/powerpoint/2010/main" val="384856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Mosè riceve da Dio i 10 comandamenti</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a:t>
            </a:fld>
            <a:endParaRPr lang="it-IT"/>
          </a:p>
        </p:txBody>
      </p:sp>
    </p:spTree>
    <p:extLst>
      <p:ext uri="{BB962C8B-B14F-4D97-AF65-F5344CB8AC3E}">
        <p14:creationId xmlns:p14="http://schemas.microsoft.com/office/powerpoint/2010/main" val="3666234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faraone però si infuria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20</a:t>
            </a:fld>
            <a:endParaRPr lang="it-IT"/>
          </a:p>
        </p:txBody>
      </p:sp>
    </p:spTree>
    <p:extLst>
      <p:ext uri="{BB962C8B-B14F-4D97-AF65-F5344CB8AC3E}">
        <p14:creationId xmlns:p14="http://schemas.microsoft.com/office/powerpoint/2010/main" val="4194464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 e decide di inseguirli con il suo esercito.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21</a:t>
            </a:fld>
            <a:endParaRPr lang="it-IT"/>
          </a:p>
        </p:txBody>
      </p:sp>
    </p:spTree>
    <p:extLst>
      <p:ext uri="{BB962C8B-B14F-4D97-AF65-F5344CB8AC3E}">
        <p14:creationId xmlns:p14="http://schemas.microsoft.com/office/powerpoint/2010/main" val="135044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Gli israeliti lo vedono arrivare da lontano e si spaventano: dove scappare? Davanti a loro c’è una distesa d’acqua!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22</a:t>
            </a:fld>
            <a:endParaRPr lang="it-IT"/>
          </a:p>
        </p:txBody>
      </p:sp>
    </p:spTree>
    <p:extLst>
      <p:ext uri="{BB962C8B-B14F-4D97-AF65-F5344CB8AC3E}">
        <p14:creationId xmlns:p14="http://schemas.microsoft.com/office/powerpoint/2010/main" val="25445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 Dio indica a Mosè come fare: “Prendi il bastone e stendilo sul mare. Così aprirai un passaggio tra le acque e voi potrete camminare all’asciutto”.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23</a:t>
            </a:fld>
            <a:endParaRPr lang="it-IT"/>
          </a:p>
        </p:txBody>
      </p:sp>
    </p:spTree>
    <p:extLst>
      <p:ext uri="{BB962C8B-B14F-4D97-AF65-F5344CB8AC3E}">
        <p14:creationId xmlns:p14="http://schemas.microsoft.com/office/powerpoint/2010/main" val="238609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fa quello che Dio gli dice: solleva in alto il bastone, lo punta avanti verso il mare. E Dio manda un forte vento che, soffiando, divide l'acqua a destra e a sinistra.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24</a:t>
            </a:fld>
            <a:endParaRPr lang="it-IT"/>
          </a:p>
        </p:txBody>
      </p:sp>
    </p:spTree>
    <p:extLst>
      <p:ext uri="{BB962C8B-B14F-4D97-AF65-F5344CB8AC3E}">
        <p14:creationId xmlns:p14="http://schemas.microsoft.com/office/powerpoint/2010/main" val="4195790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Così gli israeliti di notte possono camminare al centro, divenuto asciutto come una strada in mezzo al mare, e riescono a sfuggire all’attacco degli egiziani.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25</a:t>
            </a:fld>
            <a:endParaRPr lang="it-IT"/>
          </a:p>
        </p:txBody>
      </p:sp>
    </p:spTree>
    <p:extLst>
      <p:ext uri="{BB962C8B-B14F-4D97-AF65-F5344CB8AC3E}">
        <p14:creationId xmlns:p14="http://schemas.microsoft.com/office/powerpoint/2010/main" val="40501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Però il faraone con il suo esercito, i suoi carri e i suoi cavalieri li insegue sulla via che Dio ha aperto nel mare.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26</a:t>
            </a:fld>
            <a:endParaRPr lang="it-IT"/>
          </a:p>
        </p:txBody>
      </p:sp>
    </p:spTree>
    <p:extLst>
      <p:ext uri="{BB962C8B-B14F-4D97-AF65-F5344CB8AC3E}">
        <p14:creationId xmlns:p14="http://schemas.microsoft.com/office/powerpoint/2010/main" val="1290722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 ecco che, appena finalmente gli israeliti sono arrivati all’altra riva, Dio dice di nuovo a Mosè: “Stendi la tua mano”.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27</a:t>
            </a:fld>
            <a:endParaRPr lang="it-IT"/>
          </a:p>
        </p:txBody>
      </p:sp>
    </p:spTree>
    <p:extLst>
      <p:ext uri="{BB962C8B-B14F-4D97-AF65-F5344CB8AC3E}">
        <p14:creationId xmlns:p14="http://schemas.microsoft.com/office/powerpoint/2010/main" val="1942658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ubbidisce: il vento si placa e le acque ritornano al loro livello,</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28</a:t>
            </a:fld>
            <a:endParaRPr lang="it-IT"/>
          </a:p>
        </p:txBody>
      </p:sp>
    </p:spTree>
    <p:extLst>
      <p:ext uri="{BB962C8B-B14F-4D97-AF65-F5344CB8AC3E}">
        <p14:creationId xmlns:p14="http://schemas.microsoft.com/office/powerpoint/2010/main" val="1923854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coprendo tutti i soldati, i cavalli e i loro carri.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29</a:t>
            </a:fld>
            <a:endParaRPr lang="it-IT"/>
          </a:p>
        </p:txBody>
      </p:sp>
    </p:spTree>
    <p:extLst>
      <p:ext uri="{BB962C8B-B14F-4D97-AF65-F5344CB8AC3E}">
        <p14:creationId xmlns:p14="http://schemas.microsoft.com/office/powerpoint/2010/main" val="138551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Dio ci dona le leggi dell’amore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a:t>
            </a:fld>
            <a:endParaRPr lang="it-IT"/>
          </a:p>
        </p:txBody>
      </p:sp>
    </p:spTree>
    <p:extLst>
      <p:ext uri="{BB962C8B-B14F-4D97-AF65-F5344CB8AC3E}">
        <p14:creationId xmlns:p14="http://schemas.microsoft.com/office/powerpoint/2010/main" val="84977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Gli israeliti non dovranno avere più paura del faraone, non saranno più schiavi degli egiziani! </a:t>
            </a:r>
          </a:p>
          <a:p>
            <a:r>
              <a:rPr lang="it-IT" sz="1200" kern="1200" dirty="0">
                <a:solidFill>
                  <a:schemeClr val="tx1"/>
                </a:solidFill>
                <a:effectLst/>
                <a:latin typeface="+mn-lt"/>
                <a:ea typeface="+mn-ea"/>
                <a:cs typeface="+mn-cs"/>
              </a:rPr>
              <a:t>Felici, fanno una grande festa e ringraziano Dio perché ha scelto Mosè e li ha condotti con mano potente verso la libertà. E’ la festa del giorno in cui Dio ha salvato il suo Popolo, l’ha liberato dalla schiavitù. Ancora oggi questo giorno, che si ricorda ogni anno, è la festa più importante per il popolo d’Israele!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30</a:t>
            </a:fld>
            <a:endParaRPr lang="it-IT"/>
          </a:p>
        </p:txBody>
      </p:sp>
    </p:spTree>
    <p:extLst>
      <p:ext uri="{BB962C8B-B14F-4D97-AF65-F5344CB8AC3E}">
        <p14:creationId xmlns:p14="http://schemas.microsoft.com/office/powerpoint/2010/main" val="1722750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Dio guida il suo popolo nel deserto verso la terra promessa </a:t>
            </a:r>
            <a:r>
              <a:rPr lang="it-IT" sz="1200" i="1" kern="1200" dirty="0">
                <a:solidFill>
                  <a:schemeClr val="tx1"/>
                </a:solidFill>
                <a:effectLst/>
                <a:latin typeface="+mn-lt"/>
                <a:ea typeface="+mn-ea"/>
                <a:cs typeface="+mn-cs"/>
              </a:rPr>
              <a:t>(Cfr. Es 5,22-27; 16,1-36; 19,1-8; 20,1-17; 25,10-40; 40,36-38)</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31</a:t>
            </a:fld>
            <a:endParaRPr lang="it-IT"/>
          </a:p>
        </p:txBody>
      </p:sp>
    </p:spTree>
    <p:extLst>
      <p:ext uri="{BB962C8B-B14F-4D97-AF65-F5344CB8AC3E}">
        <p14:creationId xmlns:p14="http://schemas.microsoft.com/office/powerpoint/2010/main" val="4115478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Ora però il popolo deve rimettersi in cammino perché per arrivare alla terra promessa bisogna attraversare il deserto. Tutti insieme ripartono: grandi e piccoli, anziani e giovani…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32</a:t>
            </a:fld>
            <a:endParaRPr lang="it-IT"/>
          </a:p>
        </p:txBody>
      </p:sp>
    </p:spTree>
    <p:extLst>
      <p:ext uri="{BB962C8B-B14F-4D97-AF65-F5344CB8AC3E}">
        <p14:creationId xmlns:p14="http://schemas.microsoft.com/office/powerpoint/2010/main" val="2483859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viaggio è lungo e faticoso. Fa molto caldo e viene a mancare l’acqua. Nel deserto non è facile trovarla.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33</a:t>
            </a:fld>
            <a:endParaRPr lang="it-IT"/>
          </a:p>
        </p:txBody>
      </p:sp>
    </p:spTree>
    <p:extLst>
      <p:ext uri="{BB962C8B-B14F-4D97-AF65-F5344CB8AC3E}">
        <p14:creationId xmlns:p14="http://schemas.microsoft.com/office/powerpoint/2010/main" val="437234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Eccola, finalmente…ma non si può bere, è amara.  La gente si lamenta con Mosè e gli chiede: “Che cosa possiamo bere?”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34</a:t>
            </a:fld>
            <a:endParaRPr lang="it-IT"/>
          </a:p>
        </p:txBody>
      </p:sp>
    </p:spTree>
    <p:extLst>
      <p:ext uri="{BB962C8B-B14F-4D97-AF65-F5344CB8AC3E}">
        <p14:creationId xmlns:p14="http://schemas.microsoft.com/office/powerpoint/2010/main" val="1655252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chiede aiuto al Signore… ed ecco, Dio gli indica un pezzo di legno. Mosè lo getta nella fonte e le acque diventano dolci. Ora gli israeliti sono contenti e possono bere quanto vogliono. Dio dice al popolo: “Se tu ascolti la mia voce e fai ciò che io ti dico, ti proteggerò.”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35</a:t>
            </a:fld>
            <a:endParaRPr lang="it-IT"/>
          </a:p>
        </p:txBody>
      </p:sp>
    </p:spTree>
    <p:extLst>
      <p:ext uri="{BB962C8B-B14F-4D97-AF65-F5344CB8AC3E}">
        <p14:creationId xmlns:p14="http://schemas.microsoft.com/office/powerpoint/2010/main" val="4186998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Poco più avanti arrivano in un’oasi con tante palme e 12 sorgenti di acqua: lì si accampano per riposare.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36</a:t>
            </a:fld>
            <a:endParaRPr lang="it-IT"/>
          </a:p>
        </p:txBody>
      </p:sp>
    </p:spTree>
    <p:extLst>
      <p:ext uri="{BB962C8B-B14F-4D97-AF65-F5344CB8AC3E}">
        <p14:creationId xmlns:p14="http://schemas.microsoft.com/office/powerpoint/2010/main" val="3863521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Poi il popolo riprende a camminare nel deserto. Ad un certo punto non hanno più cibo e si lamentano con Mosè: “Fossimo rimasti in Egitto! Lì almeno avevamo piatti pieni di carne e pane quanto ne volevamo!”.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37</a:t>
            </a:fld>
            <a:endParaRPr lang="it-IT"/>
          </a:p>
        </p:txBody>
      </p:sp>
    </p:spTree>
    <p:extLst>
      <p:ext uri="{BB962C8B-B14F-4D97-AF65-F5344CB8AC3E}">
        <p14:creationId xmlns:p14="http://schemas.microsoft.com/office/powerpoint/2010/main" val="1172477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 Dio non abbandona il suo popolo e dice a Mosè: “Vi darò pane e carne, così saprete che io, il Signore, sono sempre con voi!”.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38</a:t>
            </a:fld>
            <a:endParaRPr lang="it-IT"/>
          </a:p>
        </p:txBody>
      </p:sp>
    </p:spTree>
    <p:extLst>
      <p:ext uri="{BB962C8B-B14F-4D97-AF65-F5344CB8AC3E}">
        <p14:creationId xmlns:p14="http://schemas.microsoft.com/office/powerpoint/2010/main" val="819022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Infatti alla sera, uno stormo di quaglie si posa accanto all’accampamento degli israeliti: ecco la carne, in abbondanza per tutti!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39</a:t>
            </a:fld>
            <a:endParaRPr lang="it-IT"/>
          </a:p>
        </p:txBody>
      </p:sp>
    </p:spTree>
    <p:extLst>
      <p:ext uri="{BB962C8B-B14F-4D97-AF65-F5344CB8AC3E}">
        <p14:creationId xmlns:p14="http://schemas.microsoft.com/office/powerpoint/2010/main" val="39701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Abbiamo conosciuto Abramo e Sara. Ad Abramo Dio</a:t>
            </a:r>
            <a:r>
              <a:rPr lang="it-IT" sz="1200" kern="1200" dirty="0">
                <a:solidFill>
                  <a:schemeClr val="tx1"/>
                </a:solidFill>
                <a:effectLst/>
                <a:latin typeface="+mn-lt"/>
                <a:ea typeface="+mn-ea"/>
                <a:cs typeface="+mn-cs"/>
              </a:rPr>
              <a:t> ha promesso </a:t>
            </a:r>
            <a:r>
              <a:rPr lang="it-IT" sz="1200" i="1" kern="1200" dirty="0">
                <a:solidFill>
                  <a:schemeClr val="tx1"/>
                </a:solidFill>
                <a:effectLst/>
                <a:latin typeface="+mn-lt"/>
                <a:ea typeface="+mn-ea"/>
                <a:cs typeface="+mn-cs"/>
              </a:rPr>
              <a:t>che da lui sarebbe venuto un popolo più numeroso delle stelle del cielo.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a:t>
            </a:fld>
            <a:endParaRPr lang="it-IT"/>
          </a:p>
        </p:txBody>
      </p:sp>
    </p:spTree>
    <p:extLst>
      <p:ext uri="{BB962C8B-B14F-4D97-AF65-F5344CB8AC3E}">
        <p14:creationId xmlns:p14="http://schemas.microsoft.com/office/powerpoint/2010/main" val="2345860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 al mattino, tutto intorno all’accampamento, il popolo trova dei semi bianchi e dolci: sono buoni, hanno il sapore di una focaccia… ne possono raccogliere quanto ciascuno ne poteva mangiare e secondo il bisogno della sua famiglia! Sì, per tutti gli anni che trascorrono nel deserto, il Signore provvede in qualche modo al loro cibo.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40</a:t>
            </a:fld>
            <a:endParaRPr lang="it-IT"/>
          </a:p>
        </p:txBody>
      </p:sp>
    </p:spTree>
    <p:extLst>
      <p:ext uri="{BB962C8B-B14F-4D97-AF65-F5344CB8AC3E}">
        <p14:creationId xmlns:p14="http://schemas.microsoft.com/office/powerpoint/2010/main" val="520519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Gli israeliti sono sempre più sicuri che Dio li ama veramente e non li abbandonerà mai.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41</a:t>
            </a:fld>
            <a:endParaRPr lang="it-IT"/>
          </a:p>
        </p:txBody>
      </p:sp>
    </p:spTree>
    <p:extLst>
      <p:ext uri="{BB962C8B-B14F-4D97-AF65-F5344CB8AC3E}">
        <p14:creationId xmlns:p14="http://schemas.microsoft.com/office/powerpoint/2010/main" val="667800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viaggio verso la Terra promessa continua: marciano giorno dopo giorno, finché si avvicinano ad una montagna che si chiama monte Sinai!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42</a:t>
            </a:fld>
            <a:endParaRPr lang="it-IT"/>
          </a:p>
        </p:txBody>
      </p:sp>
    </p:spTree>
    <p:extLst>
      <p:ext uri="{BB962C8B-B14F-4D97-AF65-F5344CB8AC3E}">
        <p14:creationId xmlns:p14="http://schemas.microsoft.com/office/powerpoint/2010/main" val="187596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Gli israeliti montano le tende. E dicono: “Fermiamoci qui. Adesso vogliamo riposare un po'. Abbiamo camminato abbastanza!”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43</a:t>
            </a:fld>
            <a:endParaRPr lang="it-IT"/>
          </a:p>
        </p:txBody>
      </p:sp>
    </p:spTree>
    <p:extLst>
      <p:ext uri="{BB962C8B-B14F-4D97-AF65-F5344CB8AC3E}">
        <p14:creationId xmlns:p14="http://schemas.microsoft.com/office/powerpoint/2010/main" val="1832543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sale sul monte. Lassù Dio parla con lui e gli dà un messaggio per il suo popolo: “Avete visto voi stessi come vi ho condotti fin qua. Ora se vorrete ascoltare sempre la mia voce e mantenere il nostro patto di amicizia, allora sarete il mio popolo eletto e santo.”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44</a:t>
            </a:fld>
            <a:endParaRPr lang="it-IT"/>
          </a:p>
        </p:txBody>
      </p:sp>
    </p:spTree>
    <p:extLst>
      <p:ext uri="{BB962C8B-B14F-4D97-AF65-F5344CB8AC3E}">
        <p14:creationId xmlns:p14="http://schemas.microsoft.com/office/powerpoint/2010/main" val="274524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racconta al popolo il messaggio che Dio gli ha dato. La gente risponde in un sol coro: “Tutto quello che Dio ha detto, noi lo faremo”.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45</a:t>
            </a:fld>
            <a:endParaRPr lang="it-IT"/>
          </a:p>
        </p:txBody>
      </p:sp>
    </p:spTree>
    <p:extLst>
      <p:ext uri="{BB962C8B-B14F-4D97-AF65-F5344CB8AC3E}">
        <p14:creationId xmlns:p14="http://schemas.microsoft.com/office/powerpoint/2010/main" val="3970778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Dio si rivolge di nuovo a Mosè e pronuncia queste parole: “Io sono il Dio che vi ha fatto uscire dall'Egitto, dalla casa della schiavitù. Per questo non dovete avere nessun altro Dio oltre me”. Dice poi solennemente: di rispettare i genitori - di non fare del male a nessuno - di non rubare - di non dire mai cose non vere - di rispettate le cose e le persone.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46</a:t>
            </a:fld>
            <a:endParaRPr lang="it-IT"/>
          </a:p>
        </p:txBody>
      </p:sp>
    </p:spTree>
    <p:extLst>
      <p:ext uri="{BB962C8B-B14F-4D97-AF65-F5344CB8AC3E}">
        <p14:creationId xmlns:p14="http://schemas.microsoft.com/office/powerpoint/2010/main" val="208909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scrive tutto a grandi lettere, su due grosse pietre, affinché nessuno lo dimentichi.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47</a:t>
            </a:fld>
            <a:endParaRPr lang="it-IT"/>
          </a:p>
        </p:txBody>
      </p:sp>
    </p:spTree>
    <p:extLst>
      <p:ext uri="{BB962C8B-B14F-4D97-AF65-F5344CB8AC3E}">
        <p14:creationId xmlns:p14="http://schemas.microsoft.com/office/powerpoint/2010/main" val="2002225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Mosè vuole conservare bene le parole di Dio. Fa costruire allora un’arca, come un baule di legno, e dentro vi appoggia le due pietre sulle quali sono scritte le leggi dell’amore. Chiude l’arca con un coperchio ornato da due angeli d'oro. Poi ordina di costruire una grande tenda, per custodire l’arca. Questa tenda è un luogo sacro, che li accompagna nel viaggio verso la Terra promessa.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48</a:t>
            </a:fld>
            <a:endParaRPr lang="it-IT"/>
          </a:p>
        </p:txBody>
      </p:sp>
    </p:spTree>
    <p:extLst>
      <p:ext uri="{BB962C8B-B14F-4D97-AF65-F5344CB8AC3E}">
        <p14:creationId xmlns:p14="http://schemas.microsoft.com/office/powerpoint/2010/main" val="4192764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In questa tenda mettono anche un candelabro tutto d'oro con sette lampade. Mosè e il suo popolo vogliono essere sempre vicini a Dio, fedeli al Patto stretto con Lui.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49</a:t>
            </a:fld>
            <a:endParaRPr lang="it-IT"/>
          </a:p>
        </p:txBody>
      </p:sp>
    </p:spTree>
    <p:extLst>
      <p:ext uri="{BB962C8B-B14F-4D97-AF65-F5344CB8AC3E}">
        <p14:creationId xmlns:p14="http://schemas.microsoft.com/office/powerpoint/2010/main" val="53290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E sappiamo che Abramo e Sara hanno avuto un figlio, Isacco.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a:t>
            </a:fld>
            <a:endParaRPr lang="it-IT"/>
          </a:p>
        </p:txBody>
      </p:sp>
    </p:spTree>
    <p:extLst>
      <p:ext uri="{BB962C8B-B14F-4D97-AF65-F5344CB8AC3E}">
        <p14:creationId xmlns:p14="http://schemas.microsoft.com/office/powerpoint/2010/main" val="2321839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Quando tutto è pronto, si rimettono in viaggio verso la Terra promessa. Lo sanno: </a:t>
            </a:r>
            <a:r>
              <a:rPr lang="it-IT" sz="1200" kern="1200" dirty="0" err="1">
                <a:solidFill>
                  <a:schemeClr val="tx1"/>
                </a:solidFill>
                <a:effectLst/>
                <a:latin typeface="+mn-lt"/>
                <a:ea typeface="+mn-ea"/>
                <a:cs typeface="+mn-cs"/>
              </a:rPr>
              <a:t>iI</a:t>
            </a:r>
            <a:r>
              <a:rPr lang="it-IT" sz="1200" kern="1200" dirty="0">
                <a:solidFill>
                  <a:schemeClr val="tx1"/>
                </a:solidFill>
                <a:effectLst/>
                <a:latin typeface="+mn-lt"/>
                <a:ea typeface="+mn-ea"/>
                <a:cs typeface="+mn-cs"/>
              </a:rPr>
              <a:t> viaggio sarà ancora molto lungo, ma Dio è con loro.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50</a:t>
            </a:fld>
            <a:endParaRPr lang="it-IT"/>
          </a:p>
        </p:txBody>
      </p:sp>
    </p:spTree>
    <p:extLst>
      <p:ext uri="{BB962C8B-B14F-4D97-AF65-F5344CB8AC3E}">
        <p14:creationId xmlns:p14="http://schemas.microsoft.com/office/powerpoint/2010/main" val="3211169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Arrivo alla terra promessa </a:t>
            </a:r>
            <a:r>
              <a:rPr lang="it-IT" sz="1200" i="1" kern="1200" dirty="0">
                <a:solidFill>
                  <a:schemeClr val="tx1"/>
                </a:solidFill>
                <a:effectLst/>
                <a:latin typeface="+mn-lt"/>
                <a:ea typeface="+mn-ea"/>
                <a:cs typeface="+mn-cs"/>
              </a:rPr>
              <a:t>(Cfr. </a:t>
            </a:r>
            <a:r>
              <a:rPr lang="it-IT" sz="1200" i="1" kern="1200" dirty="0" err="1">
                <a:solidFill>
                  <a:schemeClr val="tx1"/>
                </a:solidFill>
                <a:effectLst/>
                <a:latin typeface="+mn-lt"/>
                <a:ea typeface="+mn-ea"/>
                <a:cs typeface="+mn-cs"/>
              </a:rPr>
              <a:t>Dt</a:t>
            </a:r>
            <a:r>
              <a:rPr lang="it-IT" sz="1200" i="1" kern="1200" dirty="0">
                <a:solidFill>
                  <a:schemeClr val="tx1"/>
                </a:solidFill>
                <a:effectLst/>
                <a:latin typeface="+mn-lt"/>
                <a:ea typeface="+mn-ea"/>
                <a:cs typeface="+mn-cs"/>
              </a:rPr>
              <a:t> 34,1-4)</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51</a:t>
            </a:fld>
            <a:endParaRPr lang="it-IT"/>
          </a:p>
        </p:txBody>
      </p:sp>
    </p:spTree>
    <p:extLst>
      <p:ext uri="{BB962C8B-B14F-4D97-AF65-F5344CB8AC3E}">
        <p14:creationId xmlns:p14="http://schemas.microsoft.com/office/powerpoint/2010/main" val="3580202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Alla fine del lungo viaggio Mosè sale dalle steppe su alto monte di confine: di là si apre la vista su un bellissimo panorama, il paese di </a:t>
            </a:r>
            <a:r>
              <a:rPr lang="it-IT" sz="1200" kern="1200" dirty="0" err="1">
                <a:solidFill>
                  <a:schemeClr val="tx1"/>
                </a:solidFill>
                <a:effectLst/>
                <a:latin typeface="+mn-lt"/>
                <a:ea typeface="+mn-ea"/>
                <a:cs typeface="+mn-cs"/>
              </a:rPr>
              <a:t>Canaan</a:t>
            </a:r>
            <a:r>
              <a:rPr lang="it-IT" sz="1200" kern="1200" dirty="0">
                <a:solidFill>
                  <a:schemeClr val="tx1"/>
                </a:solidFill>
                <a:effectLst/>
                <a:latin typeface="+mn-lt"/>
                <a:ea typeface="+mn-ea"/>
                <a:cs typeface="+mn-cs"/>
              </a:rPr>
              <a:t>. Dio dice a Mosè: “Questa è la terra che avevo promesso ad Abramo, Isacco e Giacobbe. Ed ora la darò in possesso ai tuoi discendenti”.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52</a:t>
            </a:fld>
            <a:endParaRPr lang="it-IT"/>
          </a:p>
        </p:txBody>
      </p:sp>
    </p:spTree>
    <p:extLst>
      <p:ext uri="{BB962C8B-B14F-4D97-AF65-F5344CB8AC3E}">
        <p14:creationId xmlns:p14="http://schemas.microsoft.com/office/powerpoint/2010/main" val="2639201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La Bibbia</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53</a:t>
            </a:fld>
            <a:endParaRPr lang="it-IT"/>
          </a:p>
        </p:txBody>
      </p:sp>
    </p:spTree>
    <p:extLst>
      <p:ext uri="{BB962C8B-B14F-4D97-AF65-F5344CB8AC3E}">
        <p14:creationId xmlns:p14="http://schemas.microsoft.com/office/powerpoint/2010/main" val="3785103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Con Abramo e Mosè abbiamo visto quanto Dio ama il Suo popolo e non lo abbandona. Sì, Dio è Amore: fin dalla creazione Dio ha avuto un piano d’amore per noi.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54</a:t>
            </a:fld>
            <a:endParaRPr lang="it-IT"/>
          </a:p>
        </p:txBody>
      </p:sp>
    </p:spTree>
    <p:extLst>
      <p:ext uri="{BB962C8B-B14F-4D97-AF65-F5344CB8AC3E}">
        <p14:creationId xmlns:p14="http://schemas.microsoft.com/office/powerpoint/2010/main" val="3493700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E’ un Dio che vuole farsi conoscere, che cammina con il suo popolo, lo salva dalla schiavitù, dà loro da mangiare…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55</a:t>
            </a:fld>
            <a:endParaRPr lang="it-IT"/>
          </a:p>
        </p:txBody>
      </p:sp>
    </p:spTree>
    <p:extLst>
      <p:ext uri="{BB962C8B-B14F-4D97-AF65-F5344CB8AC3E}">
        <p14:creationId xmlns:p14="http://schemas.microsoft.com/office/powerpoint/2010/main" val="1195694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Inoltre ora ha fatto un grande regalo al suo popolo: ha dato 10 comandi, che sono raccomandazioni essenziali per onorare Dio ed essere in pace con il prossimo, per imparare a vivere come una grande famiglia, dove tutti si rispettano, si aiutano, si vogliono bene</a:t>
            </a:r>
            <a:r>
              <a:rPr lang="it-IT" sz="1200" kern="1200" baseline="30000" dirty="0">
                <a:solidFill>
                  <a:schemeClr val="tx1"/>
                </a:solidFill>
                <a:effectLst/>
                <a:latin typeface="+mn-lt"/>
                <a:ea typeface="+mn-ea"/>
                <a:cs typeface="+mn-cs"/>
              </a:rPr>
              <a:t>2</a:t>
            </a:r>
            <a:r>
              <a:rPr lang="it-IT" sz="1200" i="1" kern="1200" dirty="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56</a:t>
            </a:fld>
            <a:endParaRPr lang="it-IT"/>
          </a:p>
        </p:txBody>
      </p:sp>
    </p:spTree>
    <p:extLst>
      <p:ext uri="{BB962C8B-B14F-4D97-AF65-F5344CB8AC3E}">
        <p14:creationId xmlns:p14="http://schemas.microsoft.com/office/powerpoint/2010/main" val="1894735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Quando poi verrà sulla terra Gesù, Lui Figlio di Dio andrà avanti a insegnare e spiegherà in più la nuova legge, quella del Cielo, che amplia e riassume questi 10 comandamenti.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57</a:t>
            </a:fld>
            <a:endParaRPr lang="it-IT"/>
          </a:p>
        </p:txBody>
      </p:sp>
    </p:spTree>
    <p:extLst>
      <p:ext uri="{BB962C8B-B14F-4D97-AF65-F5344CB8AC3E}">
        <p14:creationId xmlns:p14="http://schemas.microsoft.com/office/powerpoint/2010/main" val="2972554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Ma quanto detto da Dio a Mosè è da ricordare bene e da mettere in pratica. Gesù riafferma che i comandamenti sono la base di partenza per seguirlo nella via dell’amore (</a:t>
            </a:r>
            <a:r>
              <a:rPr lang="it-IT" sz="1200" i="1" kern="1200" dirty="0" err="1">
                <a:solidFill>
                  <a:schemeClr val="tx1"/>
                </a:solidFill>
                <a:effectLst/>
                <a:latin typeface="+mn-lt"/>
                <a:ea typeface="+mn-ea"/>
                <a:cs typeface="+mn-cs"/>
              </a:rPr>
              <a:t>Cfr</a:t>
            </a:r>
            <a:r>
              <a:rPr lang="it-IT" sz="1200" i="1" kern="1200" dirty="0">
                <a:solidFill>
                  <a:schemeClr val="tx1"/>
                </a:solidFill>
                <a:effectLst/>
                <a:latin typeface="+mn-lt"/>
                <a:ea typeface="+mn-ea"/>
                <a:cs typeface="+mn-cs"/>
              </a:rPr>
              <a:t> Mt 19,17-20). Se li viviamo saremo più felici!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58</a:t>
            </a:fld>
            <a:endParaRPr lang="it-IT"/>
          </a:p>
        </p:txBody>
      </p:sp>
    </p:spTree>
    <p:extLst>
      <p:ext uri="{BB962C8B-B14F-4D97-AF65-F5344CB8AC3E}">
        <p14:creationId xmlns:p14="http://schemas.microsoft.com/office/powerpoint/2010/main" val="527721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Viviamo così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59</a:t>
            </a:fld>
            <a:endParaRPr lang="it-IT"/>
          </a:p>
        </p:txBody>
      </p:sp>
    </p:spTree>
    <p:extLst>
      <p:ext uri="{BB962C8B-B14F-4D97-AF65-F5344CB8AC3E}">
        <p14:creationId xmlns:p14="http://schemas.microsoft.com/office/powerpoint/2010/main" val="264848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Isacco sarà poi padre di </a:t>
            </a:r>
            <a:r>
              <a:rPr lang="it-IT" sz="1200" i="1" kern="1200" dirty="0" err="1">
                <a:solidFill>
                  <a:schemeClr val="tx1"/>
                </a:solidFill>
                <a:effectLst/>
                <a:latin typeface="+mn-lt"/>
                <a:ea typeface="+mn-ea"/>
                <a:cs typeface="+mn-cs"/>
              </a:rPr>
              <a:t>Esaù</a:t>
            </a:r>
            <a:r>
              <a:rPr lang="it-IT" sz="1200" i="1" kern="1200" dirty="0">
                <a:solidFill>
                  <a:schemeClr val="tx1"/>
                </a:solidFill>
                <a:effectLst/>
                <a:latin typeface="+mn-lt"/>
                <a:ea typeface="+mn-ea"/>
                <a:cs typeface="+mn-cs"/>
              </a:rPr>
              <a:t> e Giacobbe.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a:t>
            </a:fld>
            <a:endParaRPr lang="it-IT"/>
          </a:p>
        </p:txBody>
      </p:sp>
    </p:spTree>
    <p:extLst>
      <p:ext uri="{BB962C8B-B14F-4D97-AF65-F5344CB8AC3E}">
        <p14:creationId xmlns:p14="http://schemas.microsoft.com/office/powerpoint/2010/main" val="3291520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1" kern="1200" dirty="0">
                <a:solidFill>
                  <a:schemeClr val="tx1"/>
                </a:solidFill>
                <a:effectLst/>
                <a:latin typeface="+mn-lt"/>
                <a:ea typeface="+mn-ea"/>
                <a:cs typeface="+mn-cs"/>
              </a:rPr>
              <a:t>“Ascoltate la mia voce e osservate la mia alleanza” (Es 19,5)</a:t>
            </a:r>
            <a:endParaRPr lang="it-IT" sz="1200" kern="1200" dirty="0">
              <a:solidFill>
                <a:schemeClr val="tx1"/>
              </a:solidFill>
              <a:effectLst/>
              <a:latin typeface="+mn-lt"/>
              <a:ea typeface="+mn-ea"/>
              <a:cs typeface="+mn-cs"/>
            </a:endParaRPr>
          </a:p>
          <a:p>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Una delle 10 leggi date da Dio a Mosè dice:</a:t>
            </a:r>
            <a:r>
              <a:rPr lang="it-IT" sz="1200" b="1" kern="1200" dirty="0">
                <a:solidFill>
                  <a:schemeClr val="tx1"/>
                </a:solidFill>
                <a:effectLst/>
                <a:latin typeface="+mn-lt"/>
                <a:ea typeface="+mn-ea"/>
                <a:cs typeface="+mn-cs"/>
              </a:rPr>
              <a:t> </a:t>
            </a:r>
            <a:r>
              <a:rPr lang="it-IT" sz="1200" b="1" i="1" kern="1200" dirty="0">
                <a:solidFill>
                  <a:schemeClr val="tx1"/>
                </a:solidFill>
                <a:effectLst/>
                <a:latin typeface="+mn-lt"/>
                <a:ea typeface="+mn-ea"/>
                <a:cs typeface="+mn-cs"/>
              </a:rPr>
              <a:t>Non dire cose non vere (“Non dire falsa testimonianza”, Es 20,16)</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60</a:t>
            </a:fld>
            <a:endParaRPr lang="it-IT"/>
          </a:p>
        </p:txBody>
      </p:sp>
    </p:spTree>
    <p:extLst>
      <p:ext uri="{BB962C8B-B14F-4D97-AF65-F5344CB8AC3E}">
        <p14:creationId xmlns:p14="http://schemas.microsoft.com/office/powerpoint/2010/main" val="2840894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Anche Chiara l’ha ricordato ai gen4:</a:t>
            </a:r>
            <a:r>
              <a:rPr lang="it-IT" sz="1200" b="1" kern="1200" dirty="0">
                <a:solidFill>
                  <a:schemeClr val="tx1"/>
                </a:solidFill>
                <a:effectLst/>
                <a:latin typeface="+mn-lt"/>
                <a:ea typeface="+mn-ea"/>
                <a:cs typeface="+mn-cs"/>
              </a:rPr>
              <a:t> </a:t>
            </a:r>
            <a:r>
              <a:rPr lang="it-IT" sz="1200" b="1" i="1" kern="1200" dirty="0">
                <a:solidFill>
                  <a:schemeClr val="tx1"/>
                </a:solidFill>
                <a:effectLst/>
                <a:latin typeface="+mn-lt"/>
                <a:ea typeface="+mn-ea"/>
                <a:cs typeface="+mn-cs"/>
              </a:rPr>
              <a:t>“Dì sempre la verità e sarai sempre contento! Chiara”</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C.Lubich</a:t>
            </a:r>
            <a:r>
              <a:rPr lang="it-IT" sz="1200" kern="1200" dirty="0">
                <a:solidFill>
                  <a:schemeClr val="tx1"/>
                </a:solidFill>
                <a:effectLst/>
                <a:latin typeface="+mn-lt"/>
                <a:ea typeface="+mn-ea"/>
                <a:cs typeface="+mn-cs"/>
              </a:rPr>
              <a:t>, in </a:t>
            </a:r>
            <a:r>
              <a:rPr lang="it-IT" sz="1200" i="1" kern="1200" dirty="0">
                <a:solidFill>
                  <a:schemeClr val="tx1"/>
                </a:solidFill>
                <a:effectLst/>
                <a:latin typeface="+mn-lt"/>
                <a:ea typeface="+mn-ea"/>
                <a:cs typeface="+mn-cs"/>
              </a:rPr>
              <a:t>Gen4</a:t>
            </a:r>
            <a:r>
              <a:rPr lang="it-IT" sz="1200" kern="1200" dirty="0">
                <a:solidFill>
                  <a:schemeClr val="tx1"/>
                </a:solidFill>
                <a:effectLst/>
                <a:latin typeface="+mn-lt"/>
                <a:ea typeface="+mn-ea"/>
                <a:cs typeface="+mn-cs"/>
              </a:rPr>
              <a:t>, n. 5 marzo-aprile 1979, p.1)</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61</a:t>
            </a:fld>
            <a:endParaRPr lang="it-IT"/>
          </a:p>
        </p:txBody>
      </p:sp>
    </p:spTree>
    <p:extLst>
      <p:ext uri="{BB962C8B-B14F-4D97-AF65-F5344CB8AC3E}">
        <p14:creationId xmlns:p14="http://schemas.microsoft.com/office/powerpoint/2010/main" val="1788698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vaso rotto</a:t>
            </a:r>
          </a:p>
        </p:txBody>
      </p:sp>
      <p:sp>
        <p:nvSpPr>
          <p:cNvPr id="4" name="Segnaposto numero diapositiva 3"/>
          <p:cNvSpPr>
            <a:spLocks noGrp="1"/>
          </p:cNvSpPr>
          <p:nvPr>
            <p:ph type="sldNum" sz="quarter" idx="5"/>
          </p:nvPr>
        </p:nvSpPr>
        <p:spPr/>
        <p:txBody>
          <a:bodyPr/>
          <a:lstStyle/>
          <a:p>
            <a:fld id="{20B38DDB-25DE-8F4D-BE01-C187D5A43B14}" type="slidenum">
              <a:rPr lang="it-IT" smtClean="0"/>
              <a:t>62</a:t>
            </a:fld>
            <a:endParaRPr lang="it-IT"/>
          </a:p>
        </p:txBody>
      </p:sp>
    </p:spTree>
    <p:extLst>
      <p:ext uri="{BB962C8B-B14F-4D97-AF65-F5344CB8AC3E}">
        <p14:creationId xmlns:p14="http://schemas.microsoft.com/office/powerpoint/2010/main" val="1595130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Marco e Paolo sono fratelli. Stanno giocando insieme quando…</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63</a:t>
            </a:fld>
            <a:endParaRPr lang="it-IT"/>
          </a:p>
        </p:txBody>
      </p:sp>
    </p:spTree>
    <p:extLst>
      <p:ext uri="{BB962C8B-B14F-4D97-AF65-F5344CB8AC3E}">
        <p14:creationId xmlns:p14="http://schemas.microsoft.com/office/powerpoint/2010/main" val="31111416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pallone scappa e rovescia un bel vaso che si rompe! Che guaio!</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64</a:t>
            </a:fld>
            <a:endParaRPr lang="it-IT"/>
          </a:p>
        </p:txBody>
      </p:sp>
    </p:spTree>
    <p:extLst>
      <p:ext uri="{BB962C8B-B14F-4D97-AF65-F5344CB8AC3E}">
        <p14:creationId xmlns:p14="http://schemas.microsoft.com/office/powerpoint/2010/main" val="34054787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“Chi è stato?” chiede papà.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65</a:t>
            </a:fld>
            <a:endParaRPr lang="it-IT"/>
          </a:p>
        </p:txBody>
      </p:sp>
    </p:spTree>
    <p:extLst>
      <p:ext uri="{BB962C8B-B14F-4D97-AF65-F5344CB8AC3E}">
        <p14:creationId xmlns:p14="http://schemas.microsoft.com/office/powerpoint/2010/main" val="3605492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Marco ha paura, e gli viene da dire di botto: “E' stato Paolo!” Ma quando il papà comincia a rimproverare Paolo, Marco lo interrompe:</a:t>
            </a:r>
            <a:r>
              <a:rPr lang="it-IT" dirty="0">
                <a:effectLst/>
              </a:rPr>
              <a:t> </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66</a:t>
            </a:fld>
            <a:endParaRPr lang="it-IT"/>
          </a:p>
        </p:txBody>
      </p:sp>
    </p:spTree>
    <p:extLst>
      <p:ext uri="{BB962C8B-B14F-4D97-AF65-F5344CB8AC3E}">
        <p14:creationId xmlns:p14="http://schemas.microsoft.com/office/powerpoint/2010/main" val="811937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“No, sono stato io!”</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67</a:t>
            </a:fld>
            <a:endParaRPr lang="it-IT"/>
          </a:p>
        </p:txBody>
      </p:sp>
    </p:spTree>
    <p:extLst>
      <p:ext uri="{BB962C8B-B14F-4D97-AF65-F5344CB8AC3E}">
        <p14:creationId xmlns:p14="http://schemas.microsoft.com/office/powerpoint/2010/main" val="30512847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Ho rovinato il blocchetto della mamma!</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68</a:t>
            </a:fld>
            <a:endParaRPr lang="it-IT"/>
          </a:p>
        </p:txBody>
      </p:sp>
    </p:spTree>
    <p:extLst>
      <p:ext uri="{BB962C8B-B14F-4D97-AF65-F5344CB8AC3E}">
        <p14:creationId xmlns:p14="http://schemas.microsoft.com/office/powerpoint/2010/main" val="21050173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Mascia tira fuori dal comò un blocchetto di carta che di solito usa la mamma. Vuole prendere un foglio per disegnare, ma tirando, tirando, la carta si strappa e si rovina tutto il blocchetto.</a:t>
            </a:r>
          </a:p>
          <a:p>
            <a:r>
              <a:rPr lang="it-IT" sz="1200" kern="1200" dirty="0">
                <a:solidFill>
                  <a:schemeClr val="tx1"/>
                </a:solidFill>
                <a:effectLst/>
                <a:latin typeface="+mn-lt"/>
                <a:ea typeface="+mn-ea"/>
                <a:cs typeface="+mn-cs"/>
              </a:rPr>
              <a:t>“Faccio finta di niente e rimetto il blocchetto al suo posto”, pensa Mascia. Ma poi pensa che la mamma sarà triste quando andrà a prenderlo e lo vedrà così.</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69</a:t>
            </a:fld>
            <a:endParaRPr lang="it-IT"/>
          </a:p>
        </p:txBody>
      </p:sp>
    </p:spTree>
    <p:extLst>
      <p:ext uri="{BB962C8B-B14F-4D97-AF65-F5344CB8AC3E}">
        <p14:creationId xmlns:p14="http://schemas.microsoft.com/office/powerpoint/2010/main" val="208815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Giacobbe, chiamato anche Israele, avrà poi 12 figli e da loro, dalle loro famiglie, si formerà negli anni questo popolo, che si chiamerà popolo di Israele e che oggi cominceremo a conoscere.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a:t>
            </a:fld>
            <a:endParaRPr lang="it-IT"/>
          </a:p>
        </p:txBody>
      </p:sp>
    </p:spTree>
    <p:extLst>
      <p:ext uri="{BB962C8B-B14F-4D97-AF65-F5344CB8AC3E}">
        <p14:creationId xmlns:p14="http://schemas.microsoft.com/office/powerpoint/2010/main" val="3289763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Allora corre dalla mamma e le dice: “Scusami, mamma, mi dispiace, ho rovinato il tuo blocchetto!”</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70</a:t>
            </a:fld>
            <a:endParaRPr lang="it-IT"/>
          </a:p>
        </p:txBody>
      </p:sp>
    </p:spTree>
    <p:extLst>
      <p:ext uri="{BB962C8B-B14F-4D97-AF65-F5344CB8AC3E}">
        <p14:creationId xmlns:p14="http://schemas.microsoft.com/office/powerpoint/2010/main" val="3043399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“Pazienza Mascia, vedrai che la prossima volta ti ricorderai di fare più attenzione, e sono tanto contenta che sei stata sincera!” risponde la mamma e le da un bacio.</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71</a:t>
            </a:fld>
            <a:endParaRPr lang="it-IT"/>
          </a:p>
        </p:txBody>
      </p:sp>
    </p:spTree>
    <p:extLst>
      <p:ext uri="{BB962C8B-B14F-4D97-AF65-F5344CB8AC3E}">
        <p14:creationId xmlns:p14="http://schemas.microsoft.com/office/powerpoint/2010/main" val="2886537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«Lo dico o non lo dico?»</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72</a:t>
            </a:fld>
            <a:endParaRPr lang="it-IT"/>
          </a:p>
        </p:txBody>
      </p:sp>
    </p:spTree>
    <p:extLst>
      <p:ext uri="{BB962C8B-B14F-4D97-AF65-F5344CB8AC3E}">
        <p14:creationId xmlns:p14="http://schemas.microsoft.com/office/powerpoint/2010/main" val="37634332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effectLst/>
                <a:latin typeface="Arial" panose="020B0604020202020204" pitchFamily="34" charset="0"/>
                <a:ea typeface="Times New Roman" panose="02020603050405020304" pitchFamily="18" charset="0"/>
              </a:rPr>
              <a:t>Carlo per un momento non è stato attento e ha rotto un bicchiere. “Lo dico, o non lo dico?” pensa. </a:t>
            </a:r>
            <a:endParaRPr lang="it-IT" dirty="0"/>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73</a:t>
            </a:fld>
            <a:endParaRPr lang="it-IT"/>
          </a:p>
        </p:txBody>
      </p:sp>
    </p:spTree>
    <p:extLst>
      <p:ext uri="{BB962C8B-B14F-4D97-AF65-F5344CB8AC3E}">
        <p14:creationId xmlns:p14="http://schemas.microsoft.com/office/powerpoint/2010/main" val="23841187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Vorrebbe tornare a giocare senza pensarci più, ma dentro è un po’ triste. Poi si ricorda della frase che ha appeso nella sua stanza: “Dì sempre la verità e sarai sempre contento!”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74</a:t>
            </a:fld>
            <a:endParaRPr lang="it-IT"/>
          </a:p>
        </p:txBody>
      </p:sp>
    </p:spTree>
    <p:extLst>
      <p:ext uri="{BB962C8B-B14F-4D97-AF65-F5344CB8AC3E}">
        <p14:creationId xmlns:p14="http://schemas.microsoft.com/office/powerpoint/2010/main" val="1528247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Corre dalla mamma: “Scusa, mamma, ho rotto un bicchiere!” “Capita, Carlo, succede anche a me - dice la mamma - ma sono contenta che mi hai chiesto scusa!”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75</a:t>
            </a:fld>
            <a:endParaRPr lang="it-IT"/>
          </a:p>
        </p:txBody>
      </p:sp>
    </p:spTree>
    <p:extLst>
      <p:ext uri="{BB962C8B-B14F-4D97-AF65-F5344CB8AC3E}">
        <p14:creationId xmlns:p14="http://schemas.microsoft.com/office/powerpoint/2010/main" val="26367384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Carlo torna felice a giocare. E' proprio vera quella frase!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76</a:t>
            </a:fld>
            <a:endParaRPr lang="it-IT"/>
          </a:p>
        </p:txBody>
      </p:sp>
    </p:spTree>
    <p:extLst>
      <p:ext uri="{BB962C8B-B14F-4D97-AF65-F5344CB8AC3E}">
        <p14:creationId xmlns:p14="http://schemas.microsoft.com/office/powerpoint/2010/main" val="11330248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Viviamo così:</a:t>
            </a:r>
          </a:p>
        </p:txBody>
      </p:sp>
      <p:sp>
        <p:nvSpPr>
          <p:cNvPr id="4" name="Segnaposto numero diapositiva 3"/>
          <p:cNvSpPr>
            <a:spLocks noGrp="1"/>
          </p:cNvSpPr>
          <p:nvPr>
            <p:ph type="sldNum" sz="quarter" idx="5"/>
          </p:nvPr>
        </p:nvSpPr>
        <p:spPr/>
        <p:txBody>
          <a:bodyPr/>
          <a:lstStyle/>
          <a:p>
            <a:fld id="{20B38DDB-25DE-8F4D-BE01-C187D5A43B14}" type="slidenum">
              <a:rPr lang="it-IT" smtClean="0"/>
              <a:t>77</a:t>
            </a:fld>
            <a:endParaRPr lang="it-IT"/>
          </a:p>
        </p:txBody>
      </p:sp>
    </p:spTree>
    <p:extLst>
      <p:ext uri="{BB962C8B-B14F-4D97-AF65-F5344CB8AC3E}">
        <p14:creationId xmlns:p14="http://schemas.microsoft.com/office/powerpoint/2010/main" val="39291085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1" kern="1200" dirty="0">
                <a:solidFill>
                  <a:schemeClr val="tx1"/>
                </a:solidFill>
                <a:effectLst/>
                <a:latin typeface="+mn-lt"/>
                <a:ea typeface="+mn-ea"/>
                <a:cs typeface="+mn-cs"/>
              </a:rPr>
              <a:t>“Ascoltate la mia voce e osservate la mia alleanza” (Es 19,5)</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Un’altra delle 10 leggi dice:</a:t>
            </a:r>
            <a:r>
              <a:rPr lang="it-IT" sz="1200" b="1" kern="1200" dirty="0">
                <a:solidFill>
                  <a:schemeClr val="tx1"/>
                </a:solidFill>
                <a:effectLst/>
                <a:latin typeface="+mn-lt"/>
                <a:ea typeface="+mn-ea"/>
                <a:cs typeface="+mn-cs"/>
              </a:rPr>
              <a:t> </a:t>
            </a:r>
            <a:r>
              <a:rPr lang="it-IT" sz="1200" b="1" i="1" kern="1200" dirty="0">
                <a:solidFill>
                  <a:schemeClr val="tx1"/>
                </a:solidFill>
                <a:effectLst/>
                <a:latin typeface="+mn-lt"/>
                <a:ea typeface="+mn-ea"/>
                <a:cs typeface="+mn-cs"/>
              </a:rPr>
              <a:t>Non rubare (Es 20,15)</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78</a:t>
            </a:fld>
            <a:endParaRPr lang="it-IT"/>
          </a:p>
        </p:txBody>
      </p:sp>
    </p:spTree>
    <p:extLst>
      <p:ext uri="{BB962C8B-B14F-4D97-AF65-F5344CB8AC3E}">
        <p14:creationId xmlns:p14="http://schemas.microsoft.com/office/powerpoint/2010/main" val="26655147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 Chiara ci dice:</a:t>
            </a:r>
            <a:r>
              <a:rPr lang="it-IT" sz="1200" b="1" kern="1200" dirty="0">
                <a:solidFill>
                  <a:schemeClr val="tx1"/>
                </a:solidFill>
                <a:effectLst/>
                <a:latin typeface="+mn-lt"/>
                <a:ea typeface="+mn-ea"/>
                <a:cs typeface="+mn-cs"/>
              </a:rPr>
              <a:t> </a:t>
            </a:r>
            <a:r>
              <a:rPr lang="it-IT" sz="1200" b="1" i="1" kern="1200" dirty="0">
                <a:solidFill>
                  <a:schemeClr val="tx1"/>
                </a:solidFill>
                <a:effectLst/>
                <a:latin typeface="+mn-lt"/>
                <a:ea typeface="+mn-ea"/>
                <a:cs typeface="+mn-cs"/>
              </a:rPr>
              <a:t>“Donate sempre agli altri! Ma non derubate mai nessuno!” Chiara</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(Lubich C., in. </a:t>
            </a:r>
            <a:r>
              <a:rPr lang="it-IT" sz="1200" i="1" kern="1200" dirty="0">
                <a:solidFill>
                  <a:schemeClr val="tx1"/>
                </a:solidFill>
                <a:effectLst/>
                <a:latin typeface="+mn-lt"/>
                <a:ea typeface="+mn-ea"/>
                <a:cs typeface="+mn-cs"/>
              </a:rPr>
              <a:t>Gen4</a:t>
            </a:r>
            <a:r>
              <a:rPr lang="it-IT" sz="1200" kern="1200" dirty="0">
                <a:solidFill>
                  <a:schemeClr val="tx1"/>
                </a:solidFill>
                <a:effectLst/>
                <a:latin typeface="+mn-lt"/>
                <a:ea typeface="+mn-ea"/>
                <a:cs typeface="+mn-cs"/>
              </a:rPr>
              <a:t>, n. 4 gennaio 1979, p.1)</a:t>
            </a:r>
            <a:r>
              <a:rPr lang="it-IT" sz="1200" b="1"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79</a:t>
            </a:fld>
            <a:endParaRPr lang="it-IT"/>
          </a:p>
        </p:txBody>
      </p:sp>
    </p:spTree>
    <p:extLst>
      <p:ext uri="{BB962C8B-B14F-4D97-AF65-F5344CB8AC3E}">
        <p14:creationId xmlns:p14="http://schemas.microsoft.com/office/powerpoint/2010/main" val="223546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Giacobbe e i suoi figli abitavano nel paese di </a:t>
            </a:r>
            <a:r>
              <a:rPr lang="it-IT" sz="1200" i="1" kern="1200" dirty="0" err="1">
                <a:solidFill>
                  <a:schemeClr val="tx1"/>
                </a:solidFill>
                <a:effectLst/>
                <a:latin typeface="+mn-lt"/>
                <a:ea typeface="+mn-ea"/>
                <a:cs typeface="+mn-cs"/>
              </a:rPr>
              <a:t>Canaan</a:t>
            </a:r>
            <a:r>
              <a:rPr lang="it-IT" sz="1200" i="1" kern="1200" dirty="0">
                <a:solidFill>
                  <a:schemeClr val="tx1"/>
                </a:solidFill>
                <a:effectLst/>
                <a:latin typeface="+mn-lt"/>
                <a:ea typeface="+mn-ea"/>
                <a:cs typeface="+mn-cs"/>
              </a:rPr>
              <a:t>, quella terra che Dio aveva promesso ad Abramo.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a:t>
            </a:fld>
            <a:endParaRPr lang="it-IT"/>
          </a:p>
        </p:txBody>
      </p:sp>
    </p:spTree>
    <p:extLst>
      <p:ext uri="{BB962C8B-B14F-4D97-AF65-F5344CB8AC3E}">
        <p14:creationId xmlns:p14="http://schemas.microsoft.com/office/powerpoint/2010/main" val="26383969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Donate sempre agli altri!</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80</a:t>
            </a:fld>
            <a:endParaRPr lang="it-IT"/>
          </a:p>
        </p:txBody>
      </p:sp>
    </p:spTree>
    <p:extLst>
      <p:ext uri="{BB962C8B-B14F-4D97-AF65-F5344CB8AC3E}">
        <p14:creationId xmlns:p14="http://schemas.microsoft.com/office/powerpoint/2010/main" val="1419741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Oggi Italo si accorge a scuola che Paulina, una sua compagna di classe, è molto triste. Ha le scarpe rotte e non ne può comprare altre, perché la sua famiglia è molto povera.</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81</a:t>
            </a:fld>
            <a:endParaRPr lang="it-IT"/>
          </a:p>
        </p:txBody>
      </p:sp>
    </p:spTree>
    <p:extLst>
      <p:ext uri="{BB962C8B-B14F-4D97-AF65-F5344CB8AC3E}">
        <p14:creationId xmlns:p14="http://schemas.microsoft.com/office/powerpoint/2010/main" val="36345752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Italo torna a casa pensieroso e chiede alla mamma: “Posso regalare a Pauline un paio delle mie scarpe?”.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82</a:t>
            </a:fld>
            <a:endParaRPr lang="it-IT"/>
          </a:p>
        </p:txBody>
      </p:sp>
    </p:spTree>
    <p:extLst>
      <p:ext uri="{BB962C8B-B14F-4D97-AF65-F5344CB8AC3E}">
        <p14:creationId xmlns:p14="http://schemas.microsoft.com/office/powerpoint/2010/main" val="28657538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 sua mamma è commossa dalla generosità del figlio, ma gli dice: “mi spiace, ma non possiamo farlo, anche noi non abbiamo soldi e queste scarpe dopo di te serviranno al tuo fratellino!”.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83</a:t>
            </a:fld>
            <a:endParaRPr lang="it-IT"/>
          </a:p>
        </p:txBody>
      </p:sp>
    </p:spTree>
    <p:extLst>
      <p:ext uri="{BB962C8B-B14F-4D97-AF65-F5344CB8AC3E}">
        <p14:creationId xmlns:p14="http://schemas.microsoft.com/office/powerpoint/2010/main" val="34949472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Però anche la mamma di Italo continua a pensare a come poter aiutare Paulina e racconta tutto alla vicina di casa che subito le dice: “Ho proprio un paio di scarpe di mia figlia che ti posso dare senza problemi!”.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84</a:t>
            </a:fld>
            <a:endParaRPr lang="it-IT"/>
          </a:p>
        </p:txBody>
      </p:sp>
    </p:spTree>
    <p:extLst>
      <p:ext uri="{BB962C8B-B14F-4D97-AF65-F5344CB8AC3E}">
        <p14:creationId xmlns:p14="http://schemas.microsoft.com/office/powerpoint/2010/main" val="356120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Ora Italo e la sua mamma possono aiutare Paulina!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85</a:t>
            </a:fld>
            <a:endParaRPr lang="it-IT"/>
          </a:p>
        </p:txBody>
      </p:sp>
    </p:spTree>
    <p:extLst>
      <p:ext uri="{BB962C8B-B14F-4D97-AF65-F5344CB8AC3E}">
        <p14:creationId xmlns:p14="http://schemas.microsoft.com/office/powerpoint/2010/main" val="12476712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Italo però è timido e non sa come dare il regalo alla sua compagna! Allora si fa aiutare dalla maestra: è lei a dare le scarpe a Paulina.</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86</a:t>
            </a:fld>
            <a:endParaRPr lang="it-IT"/>
          </a:p>
        </p:txBody>
      </p:sp>
    </p:spTree>
    <p:extLst>
      <p:ext uri="{BB962C8B-B14F-4D97-AF65-F5344CB8AC3E}">
        <p14:creationId xmlns:p14="http://schemas.microsoft.com/office/powerpoint/2010/main" val="1446340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Che regalo inaspettato! Paulina scoppia di gioia e indossa subito le sue scarpe nuove. </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87</a:t>
            </a:fld>
            <a:endParaRPr lang="it-IT"/>
          </a:p>
        </p:txBody>
      </p:sp>
    </p:spTree>
    <p:extLst>
      <p:ext uri="{BB962C8B-B14F-4D97-AF65-F5344CB8AC3E}">
        <p14:creationId xmlns:p14="http://schemas.microsoft.com/office/powerpoint/2010/main" val="2384690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Non derubate mai nessuno!</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88</a:t>
            </a:fld>
            <a:endParaRPr lang="it-IT"/>
          </a:p>
        </p:txBody>
      </p:sp>
    </p:spTree>
    <p:extLst>
      <p:ext uri="{BB962C8B-B14F-4D97-AF65-F5344CB8AC3E}">
        <p14:creationId xmlns:p14="http://schemas.microsoft.com/office/powerpoint/2010/main" val="22429916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Sandra ha sette anni ed abita in un quartiere della periferia di una grande città della Colombia.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89</a:t>
            </a:fld>
            <a:endParaRPr lang="it-IT"/>
          </a:p>
        </p:txBody>
      </p:sp>
    </p:spTree>
    <p:extLst>
      <p:ext uri="{BB962C8B-B14F-4D97-AF65-F5344CB8AC3E}">
        <p14:creationId xmlns:p14="http://schemas.microsoft.com/office/powerpoint/2010/main" val="273206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Lavorano la terra, ma dopo anni in cui i raccolti sono abbondanti, viene una grande carestia: dalla terra non cresce più nulla, tutti hanno fame e non c’è più cibo nei magazzini.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a:t>
            </a:fld>
            <a:endParaRPr lang="it-IT"/>
          </a:p>
        </p:txBody>
      </p:sp>
    </p:spTree>
    <p:extLst>
      <p:ext uri="{BB962C8B-B14F-4D97-AF65-F5344CB8AC3E}">
        <p14:creationId xmlns:p14="http://schemas.microsoft.com/office/powerpoint/2010/main" val="2504822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Una mattina, mentre sta andando verso la scuola, vede un po’ più avanti camminare una sua amica.</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90</a:t>
            </a:fld>
            <a:endParaRPr lang="it-IT"/>
          </a:p>
        </p:txBody>
      </p:sp>
    </p:spTree>
    <p:extLst>
      <p:ext uri="{BB962C8B-B14F-4D97-AF65-F5344CB8AC3E}">
        <p14:creationId xmlns:p14="http://schemas.microsoft.com/office/powerpoint/2010/main" val="4160634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Comincia ad andare più veloce per raggiungerla, ma prima di arrivare da lei si accorge che un'altra bambina si avvicina velocemente alle spalle della sua amica e cerca di aprire il suo zaino per prendere qualcosa dentro, senza che lei se ne accorga.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91</a:t>
            </a:fld>
            <a:endParaRPr lang="it-IT"/>
          </a:p>
        </p:txBody>
      </p:sp>
    </p:spTree>
    <p:extLst>
      <p:ext uri="{BB962C8B-B14F-4D97-AF65-F5344CB8AC3E}">
        <p14:creationId xmlns:p14="http://schemas.microsoft.com/office/powerpoint/2010/main" val="25734160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Sandra rimane molto male da questo atteggiamento, ma si ricorda che noi dobbiamo amare Gesù in tutti, anche in quella bambina che stava sbagliando. Così si avvicina velocemente a lei e con calma le fa segno di non farlo. Questa bambina la guarda sorpresa, ma poi si allontana senza prendere nulla.</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92</a:t>
            </a:fld>
            <a:endParaRPr lang="it-IT"/>
          </a:p>
        </p:txBody>
      </p:sp>
    </p:spTree>
    <p:extLst>
      <p:ext uri="{BB962C8B-B14F-4D97-AF65-F5344CB8AC3E}">
        <p14:creationId xmlns:p14="http://schemas.microsoft.com/office/powerpoint/2010/main" val="5463542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Sandra allora affianca la sua amica e si mettono a chiacchierare tutte contente, camminando verso la scuola.</a:t>
            </a: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93</a:t>
            </a:fld>
            <a:endParaRPr lang="it-IT"/>
          </a:p>
        </p:txBody>
      </p:sp>
    </p:spTree>
    <p:extLst>
      <p:ext uri="{BB962C8B-B14F-4D97-AF65-F5344CB8AC3E}">
        <p14:creationId xmlns:p14="http://schemas.microsoft.com/office/powerpoint/2010/main" val="894485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Note</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 </a:t>
            </a:r>
            <a:r>
              <a:rPr lang="it-IT" sz="1200" kern="1200" baseline="30000" dirty="0">
                <a:solidFill>
                  <a:schemeClr val="tx1"/>
                </a:solidFill>
                <a:effectLst/>
                <a:latin typeface="+mn-lt"/>
                <a:ea typeface="+mn-ea"/>
                <a:cs typeface="+mn-cs"/>
              </a:rPr>
              <a:t>1 </a:t>
            </a:r>
            <a:r>
              <a:rPr lang="it-IT" sz="1200" kern="1200" dirty="0">
                <a:solidFill>
                  <a:schemeClr val="tx1"/>
                </a:solidFill>
                <a:effectLst/>
                <a:latin typeface="+mn-lt"/>
                <a:ea typeface="+mn-ea"/>
                <a:cs typeface="+mn-cs"/>
              </a:rPr>
              <a:t>Alcuni spunti dalla ricchezza della teologia delle </a:t>
            </a:r>
            <a:r>
              <a:rPr lang="it-IT" sz="1200" b="1" kern="1200" dirty="0">
                <a:solidFill>
                  <a:schemeClr val="tx1"/>
                </a:solidFill>
                <a:effectLst/>
                <a:latin typeface="+mn-lt"/>
                <a:ea typeface="+mn-ea"/>
                <a:cs typeface="+mn-cs"/>
              </a:rPr>
              <a:t>Chiese ortodosse orientali</a:t>
            </a:r>
            <a:r>
              <a:rPr lang="it-IT" sz="1200" kern="1200" dirty="0">
                <a:solidFill>
                  <a:schemeClr val="tx1"/>
                </a:solidFill>
                <a:effectLst/>
                <a:latin typeface="+mn-lt"/>
                <a:ea typeface="+mn-ea"/>
                <a:cs typeface="+mn-cs"/>
              </a:rPr>
              <a:t>, a cura di </a:t>
            </a:r>
            <a:r>
              <a:rPr lang="it-IT" sz="1200" kern="1200" dirty="0" err="1">
                <a:solidFill>
                  <a:schemeClr val="tx1"/>
                </a:solidFill>
                <a:effectLst/>
                <a:latin typeface="+mn-lt"/>
                <a:ea typeface="+mn-ea"/>
                <a:cs typeface="+mn-cs"/>
              </a:rPr>
              <a:t>Sherin</a:t>
            </a:r>
            <a:r>
              <a:rPr lang="it-IT" sz="1200" kern="1200" dirty="0">
                <a:solidFill>
                  <a:schemeClr val="tx1"/>
                </a:solidFill>
                <a:effectLst/>
                <a:latin typeface="+mn-lt"/>
                <a:ea typeface="+mn-ea"/>
                <a:cs typeface="+mn-cs"/>
              </a:rPr>
              <a:t> H. Salama: San Clemente d'Alessandria vede nel roveto un annuncio della nascita di Cristo dalla Vergine. Questo è anche ciò che intendeva san Gregorio, vescovo di </a:t>
            </a:r>
            <a:r>
              <a:rPr lang="it-IT" sz="1200" kern="1200" dirty="0" err="1">
                <a:solidFill>
                  <a:schemeClr val="tx1"/>
                </a:solidFill>
                <a:effectLst/>
                <a:latin typeface="+mn-lt"/>
                <a:ea typeface="+mn-ea"/>
                <a:cs typeface="+mn-cs"/>
              </a:rPr>
              <a:t>Nessus</a:t>
            </a:r>
            <a:r>
              <a:rPr lang="it-IT" sz="1200" kern="1200" dirty="0">
                <a:solidFill>
                  <a:schemeClr val="tx1"/>
                </a:solidFill>
                <a:effectLst/>
                <a:latin typeface="+mn-lt"/>
                <a:ea typeface="+mn-ea"/>
                <a:cs typeface="+mn-cs"/>
              </a:rPr>
              <a:t>, quando disse: “La luce della Divinità che da essa risplendeva verso la vita umana durante la nascita di Gesù Cristo non bruciò il roveto ardente, proprio come il fiore della Verginità in esso non appassì dando alla luce il bambino.”</a:t>
            </a:r>
          </a:p>
          <a:p>
            <a:r>
              <a:rPr lang="it-IT" sz="1200" kern="1200" dirty="0">
                <a:solidFill>
                  <a:schemeClr val="tx1"/>
                </a:solidFill>
                <a:effectLst/>
                <a:latin typeface="+mn-lt"/>
                <a:ea typeface="+mn-ea"/>
                <a:cs typeface="+mn-cs"/>
              </a:rPr>
              <a:t>Commentando il fatto che Dio ha chiesto a Mose di togliere le scarpe, Origene diceva: “Ai vecchi tempi, le scarpe erano fatte della pelle di un animale morto: è come se Dio in questo Suo comandamento ci chiedesse di spogliarci dell'amore per le cose temporanee, morte, per aderire ai cieli eterni affinché Lo incontriamo.” </a:t>
            </a:r>
          </a:p>
          <a:p>
            <a:r>
              <a:rPr lang="it-IT" sz="1200" kern="1200" dirty="0">
                <a:solidFill>
                  <a:schemeClr val="tx1"/>
                </a:solidFill>
                <a:effectLst/>
                <a:latin typeface="+mn-lt"/>
                <a:ea typeface="+mn-ea"/>
                <a:cs typeface="+mn-cs"/>
              </a:rPr>
              <a:t>Dio dice a Mosè: "Il Dio dei tuoi padri: il Dio di Abramo, il Dio di Isacco e il Dio di Giacobbe". Nella sua ripetizione tre volte in questo incontro tra Dio e il primo capo del popolo, San Clemente d'Alessandria ha visto un segno dell’amicizia divina e umana. Anche se Dio è il Dio del mondo intero, il Dio dei celesti e dei terrestri, si affilia con i suoi amici speciali. Non desidera essere un maestro, ma un amico, e lo vediamo parlare a Mosè faccia a faccia, come un amico parla al suo amico (Es. 33,11).</a:t>
            </a:r>
          </a:p>
          <a:p>
            <a:r>
              <a:rPr lang="it-IT" sz="1200" i="1"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it-IT" sz="1200" kern="1200" baseline="30000" dirty="0">
                <a:solidFill>
                  <a:schemeClr val="tx1"/>
                </a:solidFill>
                <a:effectLst/>
                <a:latin typeface="+mn-lt"/>
                <a:ea typeface="+mn-ea"/>
                <a:cs typeface="+mn-cs"/>
              </a:rPr>
              <a:t>2 </a:t>
            </a:r>
            <a:r>
              <a:rPr lang="it-IT" sz="1200" kern="1200" dirty="0">
                <a:solidFill>
                  <a:schemeClr val="tx1"/>
                </a:solidFill>
                <a:effectLst/>
                <a:latin typeface="+mn-lt"/>
                <a:ea typeface="+mn-ea"/>
                <a:cs typeface="+mn-cs"/>
              </a:rPr>
              <a:t>“E continuiamo a parlare dei comandamenti che, come abbiamo detto, più che comandamenti sono le parole di Dio al suo popolo perché cammini bene; parole amorevoli di un Padre. (...) Le dieci Parole iniziano così: «Io sono il Signore, tuo Dio, che ti ho fatto uscire dalla terra d’Egitto, dalla condizione servile» (Es 20,2). Questo inizio sembrerebbe estraneo alle leggi vere e proprie che seguono. Ma non è così.</a:t>
            </a:r>
          </a:p>
          <a:p>
            <a:r>
              <a:rPr lang="it-IT" sz="1200" kern="1200" dirty="0">
                <a:solidFill>
                  <a:schemeClr val="tx1"/>
                </a:solidFill>
                <a:effectLst/>
                <a:latin typeface="+mn-lt"/>
                <a:ea typeface="+mn-ea"/>
                <a:cs typeface="+mn-cs"/>
              </a:rPr>
              <a:t>Perché questa proclamazione che Dio fa di sé e della liberazione? Perché si arriva al Monte Sinai dopo aver attraversato il Mar Rosso: il Dio di Israele prima salva, poi chiede fiducia. Ossia: il Decalogo comincia dalla generosità di Dio. Dio mai chiede senza dare prima. Mai. Prima salva, prima dà, poi chiede. Così è il nostro Padre, Dio buono.” (Papa Francesco, Udienza generale, 27.6.2018)</a:t>
            </a:r>
          </a:p>
          <a:p>
            <a:r>
              <a:rPr lang="it-IT" sz="1200" kern="1200" dirty="0">
                <a:solidFill>
                  <a:schemeClr val="tx1"/>
                </a:solidFill>
                <a:effectLst/>
                <a:latin typeface="+mn-lt"/>
                <a:ea typeface="+mn-ea"/>
                <a:cs typeface="+mn-cs"/>
              </a:rPr>
              <a:t>“La libertà è custodita e resa possibile dalla legge. La legge che ci chiama a muoverci, a non metterci più al centro di tutto, e che ci chiede di fare spazio all'altro, che sia Dio o il prossimo. Parlandoci in seconda persona al singolare, la legge è concretamente indirizzata a ciascuna e ciascuno di noi, tocca a noi accedere al rispetto degli altri attraverso questa legge, a noi di assumere la nostra responsabilità nella vita comune.” NB: La legge qui si riferisce ai comandamenti. (Testo originale:  “La </a:t>
            </a:r>
            <a:r>
              <a:rPr lang="it-IT" sz="1200" kern="1200" dirty="0" err="1">
                <a:solidFill>
                  <a:schemeClr val="tx1"/>
                </a:solidFill>
                <a:effectLst/>
                <a:latin typeface="+mn-lt"/>
                <a:ea typeface="+mn-ea"/>
                <a:cs typeface="+mn-cs"/>
              </a:rPr>
              <a:t>liberté</a:t>
            </a:r>
            <a:r>
              <a:rPr lang="it-IT" sz="1200" kern="1200" dirty="0">
                <a:solidFill>
                  <a:schemeClr val="tx1"/>
                </a:solidFill>
                <a:effectLst/>
                <a:latin typeface="+mn-lt"/>
                <a:ea typeface="+mn-ea"/>
                <a:cs typeface="+mn-cs"/>
              </a:rPr>
              <a:t> est </a:t>
            </a:r>
            <a:r>
              <a:rPr lang="it-IT" sz="1200" kern="1200" dirty="0" err="1">
                <a:solidFill>
                  <a:schemeClr val="tx1"/>
                </a:solidFill>
                <a:effectLst/>
                <a:latin typeface="+mn-lt"/>
                <a:ea typeface="+mn-ea"/>
                <a:cs typeface="+mn-cs"/>
              </a:rPr>
              <a:t>gardée</a:t>
            </a:r>
            <a:r>
              <a:rPr lang="it-IT" sz="1200" kern="1200" dirty="0">
                <a:solidFill>
                  <a:schemeClr val="tx1"/>
                </a:solidFill>
                <a:effectLst/>
                <a:latin typeface="+mn-lt"/>
                <a:ea typeface="+mn-ea"/>
                <a:cs typeface="+mn-cs"/>
              </a:rPr>
              <a:t> et </a:t>
            </a:r>
            <a:r>
              <a:rPr lang="it-IT" sz="1200" kern="1200" dirty="0" err="1">
                <a:solidFill>
                  <a:schemeClr val="tx1"/>
                </a:solidFill>
                <a:effectLst/>
                <a:latin typeface="+mn-lt"/>
                <a:ea typeface="+mn-ea"/>
                <a:cs typeface="+mn-cs"/>
              </a:rPr>
              <a:t>rendue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possible</a:t>
            </a:r>
            <a:r>
              <a:rPr lang="it-IT" sz="1200" kern="1200" dirty="0">
                <a:solidFill>
                  <a:schemeClr val="tx1"/>
                </a:solidFill>
                <a:effectLst/>
                <a:latin typeface="+mn-lt"/>
                <a:ea typeface="+mn-ea"/>
                <a:cs typeface="+mn-cs"/>
              </a:rPr>
              <a:t> par la </a:t>
            </a:r>
            <a:r>
              <a:rPr lang="it-IT" sz="1200" kern="1200" dirty="0" err="1">
                <a:solidFill>
                  <a:schemeClr val="tx1"/>
                </a:solidFill>
                <a:effectLst/>
                <a:latin typeface="+mn-lt"/>
                <a:ea typeface="+mn-ea"/>
                <a:cs typeface="+mn-cs"/>
              </a:rPr>
              <a:t>loi</a:t>
            </a:r>
            <a:r>
              <a:rPr lang="it-IT" sz="1200" kern="1200" dirty="0">
                <a:solidFill>
                  <a:schemeClr val="tx1"/>
                </a:solidFill>
                <a:effectLst/>
                <a:latin typeface="+mn-lt"/>
                <a:ea typeface="+mn-ea"/>
                <a:cs typeface="+mn-cs"/>
              </a:rPr>
              <a:t>. La </a:t>
            </a:r>
            <a:r>
              <a:rPr lang="it-IT" sz="1200" kern="1200" dirty="0" err="1">
                <a:solidFill>
                  <a:schemeClr val="tx1"/>
                </a:solidFill>
                <a:effectLst/>
                <a:latin typeface="+mn-lt"/>
                <a:ea typeface="+mn-ea"/>
                <a:cs typeface="+mn-cs"/>
              </a:rPr>
              <a:t>loi</a:t>
            </a:r>
            <a:r>
              <a:rPr lang="it-IT" sz="1200" kern="1200" dirty="0">
                <a:solidFill>
                  <a:schemeClr val="tx1"/>
                </a:solidFill>
                <a:effectLst/>
                <a:latin typeface="+mn-lt"/>
                <a:ea typeface="+mn-ea"/>
                <a:cs typeface="+mn-cs"/>
              </a:rPr>
              <a:t> qui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appelle</a:t>
            </a:r>
            <a:r>
              <a:rPr lang="it-IT" sz="1200" kern="1200" dirty="0">
                <a:solidFill>
                  <a:schemeClr val="tx1"/>
                </a:solidFill>
                <a:effectLst/>
                <a:latin typeface="+mn-lt"/>
                <a:ea typeface="+mn-ea"/>
                <a:cs typeface="+mn-cs"/>
              </a:rPr>
              <a:t> à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déplacer</a:t>
            </a:r>
            <a:r>
              <a:rPr lang="it-IT" sz="1200" kern="1200" dirty="0">
                <a:solidFill>
                  <a:schemeClr val="tx1"/>
                </a:solidFill>
                <a:effectLst/>
                <a:latin typeface="+mn-lt"/>
                <a:ea typeface="+mn-ea"/>
                <a:cs typeface="+mn-cs"/>
              </a:rPr>
              <a:t>, à ne plus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mettre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au</a:t>
            </a:r>
            <a:r>
              <a:rPr lang="it-IT" sz="1200" kern="1200" dirty="0">
                <a:solidFill>
                  <a:schemeClr val="tx1"/>
                </a:solidFill>
                <a:effectLst/>
                <a:latin typeface="+mn-lt"/>
                <a:ea typeface="+mn-ea"/>
                <a:cs typeface="+mn-cs"/>
              </a:rPr>
              <a:t> centre de tout, et qui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demande</a:t>
            </a:r>
            <a:r>
              <a:rPr lang="it-IT" sz="1200" kern="1200" dirty="0">
                <a:solidFill>
                  <a:schemeClr val="tx1"/>
                </a:solidFill>
                <a:effectLst/>
                <a:latin typeface="+mn-lt"/>
                <a:ea typeface="+mn-ea"/>
                <a:cs typeface="+mn-cs"/>
              </a:rPr>
              <a:t> de </a:t>
            </a:r>
            <a:r>
              <a:rPr lang="it-IT" sz="1200" kern="1200" dirty="0" err="1">
                <a:solidFill>
                  <a:schemeClr val="tx1"/>
                </a:solidFill>
                <a:effectLst/>
                <a:latin typeface="+mn-lt"/>
                <a:ea typeface="+mn-ea"/>
                <a:cs typeface="+mn-cs"/>
              </a:rPr>
              <a:t>faire</a:t>
            </a:r>
            <a:r>
              <a:rPr lang="it-IT" sz="1200" kern="1200" dirty="0">
                <a:solidFill>
                  <a:schemeClr val="tx1"/>
                </a:solidFill>
                <a:effectLst/>
                <a:latin typeface="+mn-lt"/>
                <a:ea typeface="+mn-ea"/>
                <a:cs typeface="+mn-cs"/>
              </a:rPr>
              <a:t> une </a:t>
            </a:r>
            <a:r>
              <a:rPr lang="it-IT" sz="1200" kern="1200" dirty="0" err="1">
                <a:solidFill>
                  <a:schemeClr val="tx1"/>
                </a:solidFill>
                <a:effectLst/>
                <a:latin typeface="+mn-lt"/>
                <a:ea typeface="+mn-ea"/>
                <a:cs typeface="+mn-cs"/>
              </a:rPr>
              <a:t>place</a:t>
            </a:r>
            <a:r>
              <a:rPr lang="it-IT" sz="1200" kern="1200" dirty="0">
                <a:solidFill>
                  <a:schemeClr val="tx1"/>
                </a:solidFill>
                <a:effectLst/>
                <a:latin typeface="+mn-lt"/>
                <a:ea typeface="+mn-ea"/>
                <a:cs typeface="+mn-cs"/>
              </a:rPr>
              <a:t> à l’</a:t>
            </a:r>
            <a:r>
              <a:rPr lang="it-IT" sz="1200" kern="1200" dirty="0" err="1">
                <a:solidFill>
                  <a:schemeClr val="tx1"/>
                </a:solidFill>
                <a:effectLst/>
                <a:latin typeface="+mn-lt"/>
                <a:ea typeface="+mn-ea"/>
                <a:cs typeface="+mn-cs"/>
              </a:rPr>
              <a:t>autre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qu’il</a:t>
            </a:r>
            <a:r>
              <a:rPr lang="it-IT" sz="1200" kern="1200" dirty="0">
                <a:solidFill>
                  <a:schemeClr val="tx1"/>
                </a:solidFill>
                <a:effectLst/>
                <a:latin typeface="+mn-lt"/>
                <a:ea typeface="+mn-ea"/>
                <a:cs typeface="+mn-cs"/>
              </a:rPr>
              <a:t> s’agisse de </a:t>
            </a:r>
            <a:r>
              <a:rPr lang="it-IT" sz="1200" kern="1200" dirty="0" err="1">
                <a:solidFill>
                  <a:schemeClr val="tx1"/>
                </a:solidFill>
                <a:effectLst/>
                <a:latin typeface="+mn-lt"/>
                <a:ea typeface="+mn-ea"/>
                <a:cs typeface="+mn-cs"/>
              </a:rPr>
              <a:t>Dieu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prochain</a:t>
            </a:r>
            <a:r>
              <a:rPr lang="it-IT" sz="1200" kern="1200" dirty="0">
                <a:solidFill>
                  <a:schemeClr val="tx1"/>
                </a:solidFill>
                <a:effectLst/>
                <a:latin typeface="+mn-lt"/>
                <a:ea typeface="+mn-ea"/>
                <a:cs typeface="+mn-cs"/>
              </a:rPr>
              <a:t>. En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parlant</a:t>
            </a:r>
            <a:r>
              <a:rPr lang="it-IT" sz="1200" kern="1200" dirty="0">
                <a:solidFill>
                  <a:schemeClr val="tx1"/>
                </a:solidFill>
                <a:effectLst/>
                <a:latin typeface="+mn-lt"/>
                <a:ea typeface="+mn-ea"/>
                <a:cs typeface="+mn-cs"/>
              </a:rPr>
              <a:t> à la </a:t>
            </a:r>
            <a:r>
              <a:rPr lang="it-IT" sz="1200" kern="1200" dirty="0" err="1">
                <a:solidFill>
                  <a:schemeClr val="tx1"/>
                </a:solidFill>
                <a:effectLst/>
                <a:latin typeface="+mn-lt"/>
                <a:ea typeface="+mn-ea"/>
                <a:cs typeface="+mn-cs"/>
              </a:rPr>
              <a:t>deuxième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personne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singulier</a:t>
            </a:r>
            <a:r>
              <a:rPr lang="it-IT" sz="1200" kern="1200" dirty="0">
                <a:solidFill>
                  <a:schemeClr val="tx1"/>
                </a:solidFill>
                <a:effectLst/>
                <a:latin typeface="+mn-lt"/>
                <a:ea typeface="+mn-ea"/>
                <a:cs typeface="+mn-cs"/>
              </a:rPr>
              <a:t>, la </a:t>
            </a:r>
            <a:r>
              <a:rPr lang="it-IT" sz="1200" kern="1200" dirty="0" err="1">
                <a:solidFill>
                  <a:schemeClr val="tx1"/>
                </a:solidFill>
                <a:effectLst/>
                <a:latin typeface="+mn-lt"/>
                <a:ea typeface="+mn-ea"/>
                <a:cs typeface="+mn-cs"/>
              </a:rPr>
              <a:t>loi</a:t>
            </a:r>
            <a:r>
              <a:rPr lang="it-IT" sz="1200" kern="1200" dirty="0">
                <a:solidFill>
                  <a:schemeClr val="tx1"/>
                </a:solidFill>
                <a:effectLst/>
                <a:latin typeface="+mn-lt"/>
                <a:ea typeface="+mn-ea"/>
                <a:cs typeface="+mn-cs"/>
              </a:rPr>
              <a:t> s’</a:t>
            </a:r>
            <a:r>
              <a:rPr lang="it-IT" sz="1200" kern="1200" dirty="0" err="1">
                <a:solidFill>
                  <a:schemeClr val="tx1"/>
                </a:solidFill>
                <a:effectLst/>
                <a:latin typeface="+mn-lt"/>
                <a:ea typeface="+mn-ea"/>
                <a:cs typeface="+mn-cs"/>
              </a:rPr>
              <a:t>adresse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concrètement</a:t>
            </a:r>
            <a:r>
              <a:rPr lang="it-IT" sz="1200" kern="1200" dirty="0">
                <a:solidFill>
                  <a:schemeClr val="tx1"/>
                </a:solidFill>
                <a:effectLst/>
                <a:latin typeface="+mn-lt"/>
                <a:ea typeface="+mn-ea"/>
                <a:cs typeface="+mn-cs"/>
              </a:rPr>
              <a:t> à </a:t>
            </a:r>
            <a:r>
              <a:rPr lang="it-IT" sz="1200" kern="1200" dirty="0" err="1">
                <a:solidFill>
                  <a:schemeClr val="tx1"/>
                </a:solidFill>
                <a:effectLst/>
                <a:latin typeface="+mn-lt"/>
                <a:ea typeface="+mn-ea"/>
                <a:cs typeface="+mn-cs"/>
              </a:rPr>
              <a:t>chacune</a:t>
            </a:r>
            <a:r>
              <a:rPr lang="it-IT" sz="1200" kern="1200" dirty="0">
                <a:solidFill>
                  <a:schemeClr val="tx1"/>
                </a:solidFill>
                <a:effectLst/>
                <a:latin typeface="+mn-lt"/>
                <a:ea typeface="+mn-ea"/>
                <a:cs typeface="+mn-cs"/>
              </a:rPr>
              <a:t> et à </a:t>
            </a:r>
            <a:r>
              <a:rPr lang="it-IT" sz="1200" kern="1200" dirty="0" err="1">
                <a:solidFill>
                  <a:schemeClr val="tx1"/>
                </a:solidFill>
                <a:effectLst/>
                <a:latin typeface="+mn-lt"/>
                <a:ea typeface="+mn-ea"/>
                <a:cs typeface="+mn-cs"/>
              </a:rPr>
              <a:t>chacun</a:t>
            </a:r>
            <a:r>
              <a:rPr lang="it-IT" sz="1200" kern="1200" dirty="0">
                <a:solidFill>
                  <a:schemeClr val="tx1"/>
                </a:solidFill>
                <a:effectLst/>
                <a:latin typeface="+mn-lt"/>
                <a:ea typeface="+mn-ea"/>
                <a:cs typeface="+mn-cs"/>
              </a:rPr>
              <a:t>, à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d’</a:t>
            </a:r>
            <a:r>
              <a:rPr lang="it-IT" sz="1200" kern="1200" dirty="0" err="1">
                <a:solidFill>
                  <a:schemeClr val="tx1"/>
                </a:solidFill>
                <a:effectLst/>
                <a:latin typeface="+mn-lt"/>
                <a:ea typeface="+mn-ea"/>
                <a:cs typeface="+mn-cs"/>
              </a:rPr>
              <a:t>accéder</a:t>
            </a:r>
            <a:r>
              <a:rPr lang="it-IT" sz="1200" kern="1200" dirty="0">
                <a:solidFill>
                  <a:schemeClr val="tx1"/>
                </a:solidFill>
                <a:effectLst/>
                <a:latin typeface="+mn-lt"/>
                <a:ea typeface="+mn-ea"/>
                <a:cs typeface="+mn-cs"/>
              </a:rPr>
              <a:t> par </a:t>
            </a:r>
            <a:r>
              <a:rPr lang="it-IT" sz="1200" kern="1200" dirty="0" err="1">
                <a:solidFill>
                  <a:schemeClr val="tx1"/>
                </a:solidFill>
                <a:effectLst/>
                <a:latin typeface="+mn-lt"/>
                <a:ea typeface="+mn-ea"/>
                <a:cs typeface="+mn-cs"/>
              </a:rPr>
              <a:t>cette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loi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respect</a:t>
            </a:r>
            <a:r>
              <a:rPr lang="it-IT" sz="1200" kern="1200" dirty="0">
                <a:solidFill>
                  <a:schemeClr val="tx1"/>
                </a:solidFill>
                <a:effectLst/>
                <a:latin typeface="+mn-lt"/>
                <a:ea typeface="+mn-ea"/>
                <a:cs typeface="+mn-cs"/>
              </a:rPr>
              <a:t> d’</a:t>
            </a:r>
            <a:r>
              <a:rPr lang="it-IT" sz="1200" kern="1200" dirty="0" err="1">
                <a:solidFill>
                  <a:schemeClr val="tx1"/>
                </a:solidFill>
                <a:effectLst/>
                <a:latin typeface="+mn-lt"/>
                <a:ea typeface="+mn-ea"/>
                <a:cs typeface="+mn-cs"/>
              </a:rPr>
              <a:t>autrui</a:t>
            </a:r>
            <a:r>
              <a:rPr lang="it-IT" sz="1200" kern="1200" dirty="0">
                <a:solidFill>
                  <a:schemeClr val="tx1"/>
                </a:solidFill>
                <a:effectLst/>
                <a:latin typeface="+mn-lt"/>
                <a:ea typeface="+mn-ea"/>
                <a:cs typeface="+mn-cs"/>
              </a:rPr>
              <a:t>, à </a:t>
            </a:r>
            <a:r>
              <a:rPr lang="it-IT" sz="1200" kern="1200" dirty="0" err="1">
                <a:solidFill>
                  <a:schemeClr val="tx1"/>
                </a:solidFill>
                <a:effectLst/>
                <a:latin typeface="+mn-lt"/>
                <a:ea typeface="+mn-ea"/>
                <a:cs typeface="+mn-cs"/>
              </a:rPr>
              <a:t>nous</a:t>
            </a:r>
            <a:r>
              <a:rPr lang="it-IT" sz="1200" kern="1200" dirty="0">
                <a:solidFill>
                  <a:schemeClr val="tx1"/>
                </a:solidFill>
                <a:effectLst/>
                <a:latin typeface="+mn-lt"/>
                <a:ea typeface="+mn-ea"/>
                <a:cs typeface="+mn-cs"/>
              </a:rPr>
              <a:t> d’assumer </a:t>
            </a:r>
            <a:r>
              <a:rPr lang="it-IT" sz="1200" kern="1200" dirty="0" err="1">
                <a:solidFill>
                  <a:schemeClr val="tx1"/>
                </a:solidFill>
                <a:effectLst/>
                <a:latin typeface="+mn-lt"/>
                <a:ea typeface="+mn-ea"/>
                <a:cs typeface="+mn-cs"/>
              </a:rPr>
              <a:t>notre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responsabilité</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dans</a:t>
            </a:r>
            <a:r>
              <a:rPr lang="it-IT" sz="1200" kern="1200" dirty="0">
                <a:solidFill>
                  <a:schemeClr val="tx1"/>
                </a:solidFill>
                <a:effectLst/>
                <a:latin typeface="+mn-lt"/>
                <a:ea typeface="+mn-ea"/>
                <a:cs typeface="+mn-cs"/>
              </a:rPr>
              <a:t> la vie </a:t>
            </a:r>
            <a:r>
              <a:rPr lang="it-IT" sz="1200" kern="1200" dirty="0" err="1">
                <a:solidFill>
                  <a:schemeClr val="tx1"/>
                </a:solidFill>
                <a:effectLst/>
                <a:latin typeface="+mn-lt"/>
                <a:ea typeface="+mn-ea"/>
                <a:cs typeface="+mn-cs"/>
              </a:rPr>
              <a:t>commune</a:t>
            </a:r>
            <a:r>
              <a:rPr lang="it-IT" sz="1200" kern="1200" dirty="0">
                <a:solidFill>
                  <a:schemeClr val="tx1"/>
                </a:solidFill>
                <a:effectLst/>
                <a:latin typeface="+mn-lt"/>
                <a:ea typeface="+mn-ea"/>
                <a:cs typeface="+mn-cs"/>
              </a:rPr>
              <a:t>.”NB: </a:t>
            </a:r>
            <a:r>
              <a:rPr lang="it-IT" sz="1200" kern="1200" dirty="0" err="1">
                <a:solidFill>
                  <a:schemeClr val="tx1"/>
                </a:solidFill>
                <a:effectLst/>
                <a:latin typeface="+mn-lt"/>
                <a:ea typeface="+mn-ea"/>
                <a:cs typeface="+mn-cs"/>
              </a:rPr>
              <a:t>Loi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ici</a:t>
            </a:r>
            <a:r>
              <a:rPr lang="it-IT" sz="1200" kern="1200" dirty="0">
                <a:solidFill>
                  <a:schemeClr val="tx1"/>
                </a:solidFill>
                <a:effectLst/>
                <a:latin typeface="+mn-lt"/>
                <a:ea typeface="+mn-ea"/>
                <a:cs typeface="+mn-cs"/>
              </a:rPr>
              <a:t> se </a:t>
            </a:r>
            <a:r>
              <a:rPr lang="it-IT" sz="1200" kern="1200" dirty="0" err="1">
                <a:solidFill>
                  <a:schemeClr val="tx1"/>
                </a:solidFill>
                <a:effectLst/>
                <a:latin typeface="+mn-lt"/>
                <a:ea typeface="+mn-ea"/>
                <a:cs typeface="+mn-cs"/>
              </a:rPr>
              <a:t>réfère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aux</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commandements</a:t>
            </a:r>
            <a:r>
              <a:rPr lang="it-IT" sz="1200" kern="1200" dirty="0">
                <a:solidFill>
                  <a:schemeClr val="tx1"/>
                </a:solidFill>
                <a:effectLst/>
                <a:latin typeface="+mn-lt"/>
                <a:ea typeface="+mn-ea"/>
                <a:cs typeface="+mn-cs"/>
              </a:rPr>
              <a:t>. - Tradotto dal libro di </a:t>
            </a:r>
            <a:r>
              <a:rPr lang="it-IT" sz="1200" kern="1200" dirty="0" err="1">
                <a:solidFill>
                  <a:schemeClr val="tx1"/>
                </a:solidFill>
                <a:effectLst/>
                <a:latin typeface="+mn-lt"/>
                <a:ea typeface="+mn-ea"/>
                <a:cs typeface="+mn-cs"/>
              </a:rPr>
              <a:t>Barraud</a:t>
            </a:r>
            <a:r>
              <a:rPr lang="it-IT" sz="1200" kern="1200" dirty="0">
                <a:solidFill>
                  <a:schemeClr val="tx1"/>
                </a:solidFill>
                <a:effectLst/>
                <a:latin typeface="+mn-lt"/>
                <a:ea typeface="+mn-ea"/>
                <a:cs typeface="+mn-cs"/>
              </a:rPr>
              <a:t>, Daniel et un </a:t>
            </a:r>
            <a:r>
              <a:rPr lang="it-IT" sz="1200" kern="1200" dirty="0" err="1">
                <a:solidFill>
                  <a:schemeClr val="tx1"/>
                </a:solidFill>
                <a:effectLst/>
                <a:latin typeface="+mn-lt"/>
                <a:ea typeface="+mn-ea"/>
                <a:cs typeface="+mn-cs"/>
              </a:rPr>
              <a:t>collectif</a:t>
            </a:r>
            <a:r>
              <a:rPr lang="it-IT" sz="1200" kern="1200" dirty="0">
                <a:solidFill>
                  <a:schemeClr val="tx1"/>
                </a:solidFill>
                <a:effectLst/>
                <a:latin typeface="+mn-lt"/>
                <a:ea typeface="+mn-ea"/>
                <a:cs typeface="+mn-cs"/>
              </a:rPr>
              <a:t> d’</a:t>
            </a:r>
            <a:r>
              <a:rPr lang="it-IT" sz="1200" kern="1200" dirty="0" err="1">
                <a:solidFill>
                  <a:schemeClr val="tx1"/>
                </a:solidFill>
                <a:effectLst/>
                <a:latin typeface="+mn-lt"/>
                <a:ea typeface="+mn-ea"/>
                <a:cs typeface="+mn-cs"/>
              </a:rPr>
              <a:t>auteurs</a:t>
            </a:r>
            <a:r>
              <a:rPr lang="it-IT" sz="1200" kern="1200" dirty="0">
                <a:solidFill>
                  <a:schemeClr val="tx1"/>
                </a:solidFill>
                <a:effectLst/>
                <a:latin typeface="+mn-lt"/>
                <a:ea typeface="+mn-ea"/>
                <a:cs typeface="+mn-cs"/>
              </a:rPr>
              <a:t>. </a:t>
            </a:r>
            <a:r>
              <a:rPr lang="es-PA" sz="1200" kern="1200" dirty="0">
                <a:solidFill>
                  <a:schemeClr val="tx1"/>
                </a:solidFill>
                <a:effectLst/>
                <a:latin typeface="+mn-lt"/>
                <a:ea typeface="+mn-ea"/>
                <a:cs typeface="+mn-cs"/>
              </a:rPr>
              <a:t>Dieu s’approche: un catéchisme protestant en 25 tableaux, Genève: Labor et Fides; Arare-Genève: PBU, 1998, p 63.)</a:t>
            </a:r>
            <a:endParaRPr lang="it-IT" sz="1200" kern="1200" dirty="0">
              <a:solidFill>
                <a:schemeClr val="tx1"/>
              </a:solidFill>
              <a:effectLst/>
              <a:latin typeface="+mn-lt"/>
              <a:ea typeface="+mn-ea"/>
              <a:cs typeface="+mn-cs"/>
            </a:endParaRPr>
          </a:p>
          <a:p>
            <a:r>
              <a:rPr lang="es-PA"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94</a:t>
            </a:fld>
            <a:endParaRPr lang="it-IT"/>
          </a:p>
        </p:txBody>
      </p:sp>
    </p:spTree>
    <p:extLst>
      <p:ext uri="{BB962C8B-B14F-4D97-AF65-F5344CB8AC3E}">
        <p14:creationId xmlns:p14="http://schemas.microsoft.com/office/powerpoint/2010/main" val="10942015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Centro Gen4</a:t>
            </a:r>
            <a:endParaRPr lang="it-IT" dirty="0"/>
          </a:p>
        </p:txBody>
      </p:sp>
      <p:sp>
        <p:nvSpPr>
          <p:cNvPr id="4" name="Segnaposto numero diapositiva 3"/>
          <p:cNvSpPr>
            <a:spLocks noGrp="1"/>
          </p:cNvSpPr>
          <p:nvPr>
            <p:ph type="sldNum" sz="quarter" idx="5"/>
          </p:nvPr>
        </p:nvSpPr>
        <p:spPr/>
        <p:txBody>
          <a:bodyPr/>
          <a:lstStyle/>
          <a:p>
            <a:fld id="{20B38DDB-25DE-8F4D-BE01-C187D5A43B14}" type="slidenum">
              <a:rPr lang="it-IT" smtClean="0"/>
              <a:t>95</a:t>
            </a:fld>
            <a:endParaRPr lang="it-IT"/>
          </a:p>
        </p:txBody>
      </p:sp>
    </p:spTree>
    <p:extLst>
      <p:ext uri="{BB962C8B-B14F-4D97-AF65-F5344CB8AC3E}">
        <p14:creationId xmlns:p14="http://schemas.microsoft.com/office/powerpoint/2010/main" val="1929946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A04A4BB-CC96-2D40-B9C1-F579AA3B63BD}"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4084016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A04A4BB-CC96-2D40-B9C1-F579AA3B63BD}"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148114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A04A4BB-CC96-2D40-B9C1-F579AA3B63BD}"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236030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A04A4BB-CC96-2D40-B9C1-F579AA3B63BD}"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297093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A04A4BB-CC96-2D40-B9C1-F579AA3B63BD}"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3135255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A04A4BB-CC96-2D40-B9C1-F579AA3B63BD}" type="datetimeFigureOut">
              <a:rPr lang="it-IT" smtClean="0"/>
              <a:t>30/06/2022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27605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2329" y="2505075"/>
            <a:ext cx="4190702"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14913" y="2505075"/>
            <a:ext cx="4211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A04A4BB-CC96-2D40-B9C1-F579AA3B63BD}" type="datetimeFigureOut">
              <a:rPr lang="it-IT" smtClean="0"/>
              <a:t>30/06/2022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189974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A04A4BB-CC96-2D40-B9C1-F579AA3B63BD}" type="datetimeFigureOut">
              <a:rPr lang="it-IT" smtClean="0"/>
              <a:t>30/06/2022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390664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4A4BB-CC96-2D40-B9C1-F579AA3B63BD}" type="datetimeFigureOut">
              <a:rPr lang="it-IT" smtClean="0"/>
              <a:t>30/06/2022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295601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A04A4BB-CC96-2D40-B9C1-F579AA3B63BD}" type="datetimeFigureOut">
              <a:rPr lang="it-IT" smtClean="0"/>
              <a:t>30/06/2022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194313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A04A4BB-CC96-2D40-B9C1-F579AA3B63BD}" type="datetimeFigureOut">
              <a:rPr lang="it-IT" smtClean="0"/>
              <a:t>30/06/2022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356CBAC-2F7B-6A49-A725-C03436131CC1}" type="slidenum">
              <a:rPr lang="it-IT" smtClean="0"/>
              <a:t>‹N›</a:t>
            </a:fld>
            <a:endParaRPr lang="it-IT"/>
          </a:p>
        </p:txBody>
      </p:sp>
    </p:spTree>
    <p:extLst>
      <p:ext uri="{BB962C8B-B14F-4D97-AF65-F5344CB8AC3E}">
        <p14:creationId xmlns:p14="http://schemas.microsoft.com/office/powerpoint/2010/main" val="351766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4A4BB-CC96-2D40-B9C1-F579AA3B63BD}" type="datetimeFigureOut">
              <a:rPr lang="it-IT" smtClean="0"/>
              <a:t>30/06/2022</a:t>
            </a:fld>
            <a:endParaRPr lang="it-IT"/>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6CBAC-2F7B-6A49-A725-C03436131CC1}" type="slidenum">
              <a:rPr lang="it-IT" smtClean="0"/>
              <a:t>‹N›</a:t>
            </a:fld>
            <a:endParaRPr lang="it-IT"/>
          </a:p>
        </p:txBody>
      </p:sp>
    </p:spTree>
    <p:extLst>
      <p:ext uri="{BB962C8B-B14F-4D97-AF65-F5344CB8AC3E}">
        <p14:creationId xmlns:p14="http://schemas.microsoft.com/office/powerpoint/2010/main" val="1257001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0D00580-2CD0-E345-BFC8-CC565B3A20F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81964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A513642-D039-EF4A-A790-4CB7B2009840}"/>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08434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C0E26BE-612A-664A-A766-0F990D9D4D21}"/>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9101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D23D51-AAB5-AA4C-8A7A-14A124D0CA16}"/>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427493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A3C949B-F244-014E-B1FB-7C60849B3979}"/>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46590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A84072B-2039-0345-860D-A110A4115E3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723437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F0CA45E-608B-D145-8FC6-7E507E95772F}"/>
              </a:ext>
            </a:extLst>
          </p:cNvPr>
          <p:cNvPicPr>
            <a:picLocks noChangeAspect="1"/>
          </p:cNvPicPr>
          <p:nvPr/>
        </p:nvPicPr>
        <p:blipFill>
          <a:blip r:embed="rId3"/>
          <a:srcRect/>
          <a:stretch/>
        </p:blipFill>
        <p:spPr>
          <a:xfrm>
            <a:off x="0" y="0"/>
            <a:ext cx="9952955" cy="6858000"/>
          </a:xfrm>
          <a:prstGeom prst="rect">
            <a:avLst/>
          </a:prstGeom>
        </p:spPr>
      </p:pic>
    </p:spTree>
    <p:extLst>
      <p:ext uri="{BB962C8B-B14F-4D97-AF65-F5344CB8AC3E}">
        <p14:creationId xmlns:p14="http://schemas.microsoft.com/office/powerpoint/2010/main" val="3946497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ACD4A01-EFF8-BC42-9D40-3EE4046347A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39347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5B4734-6FCA-3A4C-9DDA-7C45FFC9EDC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34838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C6ECEB7-046C-4448-83AE-A20CFC4ED02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72006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975DF17-0315-E14C-BC7D-30A666537EC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4353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BE323B0-CB25-FD41-8F2C-CBEF304FFFF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492241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95BAF63-BE87-144A-9FBC-23A3454E041D}"/>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2685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8E9CCFC-60A4-274A-8983-95F1C4AEDD2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6782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77370CB-6CED-5E45-908C-E9B3EFA95C1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87056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5106DC5-54DA-004B-B110-FE9C7B195A4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764425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1440192-9B8C-F541-91DC-68EB69B1023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68665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7941174-1077-AA4D-B577-FDA5FA0DC5A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3654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6C0D3FD-B16F-4448-9B04-6685338E153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19229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C7AA16B-8E0A-E84A-9112-F3D5444008C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04264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7CA2701-ED60-D048-988F-6E97A8DA3F9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22183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6D5D8EE-9634-0E40-A1FF-C209B7CD56B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591440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DF11A8F-41D9-F24B-BFEC-C5E7AC6F949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90201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0270EFC-0B48-1843-8F2D-3430546FABB8}"/>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960478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FA8EC2A-364E-E64E-A1B4-A33562B69811}"/>
              </a:ext>
            </a:extLst>
          </p:cNvPr>
          <p:cNvPicPr>
            <a:picLocks noChangeAspect="1"/>
          </p:cNvPicPr>
          <p:nvPr/>
        </p:nvPicPr>
        <p:blipFill>
          <a:blip r:embed="rId3"/>
          <a:srcRect/>
          <a:stretch/>
        </p:blipFill>
        <p:spPr>
          <a:xfrm>
            <a:off x="38537" y="0"/>
            <a:ext cx="9914419" cy="6858000"/>
          </a:xfrm>
          <a:prstGeom prst="rect">
            <a:avLst/>
          </a:prstGeom>
        </p:spPr>
      </p:pic>
    </p:spTree>
    <p:extLst>
      <p:ext uri="{BB962C8B-B14F-4D97-AF65-F5344CB8AC3E}">
        <p14:creationId xmlns:p14="http://schemas.microsoft.com/office/powerpoint/2010/main" val="276121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49333FB-A45F-B94B-A394-2AB4BEFCE5A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62496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35BF5C1-6AAC-0C41-9EDA-A59DA1D82C4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741786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E4A7F29-B1EA-B84A-A19D-B3F14EF9F02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203796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183E07A-B101-9D44-941A-6D25F3080C3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6407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B48CB43-F371-8C4C-88B9-7A43D9A9F0A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52369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D503DC3-7157-3948-91E6-DB14D59DA5F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648471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0C8530A-BB7A-2747-8105-FFC6BE36F28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173875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5818B12-A280-514A-8491-C51D9CCB3A8D}"/>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608779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2C68557-05E7-C043-B5AC-20188955E2AE}"/>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53603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D97417D-7AF9-384A-B05F-0B4D973580C8}"/>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692397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1B1149A-B1BF-494B-8E72-8C7EB97B324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8129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F0584E9-DD5D-AF46-B1A2-409F5302BEC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925382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4684FA3-C159-F84E-B65B-98DA13586A84}"/>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248259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FF57D87-02F6-244C-84FB-8DC0970156F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444885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F3A6884-5C8C-254A-800C-236C866C6FD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805970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F3080E5-CB23-664A-9019-A07F08E20F9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463558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2EF8ACF-19C0-E540-BC3D-8E59B7402A4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131809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E733278-8521-F644-8AF6-8CF256CD6D5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507206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339F8F2-0939-6442-94AA-85DA958A217C}"/>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10063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1786780-278D-7948-8D04-62E73C8C952C}"/>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83898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6FBD10A-C794-7149-BFCD-3B85AEA032F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65856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786E732-2CA1-7A45-9E0F-6462D6A78DB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732912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0F29B05-ABBA-5E41-A276-0425DE9222E4}"/>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281199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A750A5-4F04-5B46-937D-84C6E322711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764724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1DBF2D8-662E-754D-851C-DBBBF4C167B4}"/>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953178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4A4E742-5DD0-9C48-8FAB-219FE38CAF05}"/>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815170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C82850E-0E9F-DC4F-B74D-A573A8EA8FA1}"/>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530751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768868E-686D-EE42-9F34-F41390E675BC}"/>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930810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B962688-8099-AE4A-87AE-DB46CDBC34DA}"/>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677387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F0AE9A1-0702-A44E-BBB1-C56AC40FBD29}"/>
              </a:ext>
            </a:extLst>
          </p:cNvPr>
          <p:cNvPicPr>
            <a:picLocks noChangeAspect="1"/>
          </p:cNvPicPr>
          <p:nvPr/>
        </p:nvPicPr>
        <p:blipFill>
          <a:blip r:embed="rId3"/>
          <a:srcRect/>
          <a:stretch/>
        </p:blipFill>
        <p:spPr>
          <a:xfrm>
            <a:off x="1" y="10024"/>
            <a:ext cx="9885438" cy="6837952"/>
          </a:xfrm>
          <a:prstGeom prst="rect">
            <a:avLst/>
          </a:prstGeom>
        </p:spPr>
      </p:pic>
    </p:spTree>
    <p:extLst>
      <p:ext uri="{BB962C8B-B14F-4D97-AF65-F5344CB8AC3E}">
        <p14:creationId xmlns:p14="http://schemas.microsoft.com/office/powerpoint/2010/main" val="70019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26E37AF-26BD-474D-A634-88B236328E98}"/>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919891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F06B09A-6DC7-B04B-A952-DDA2075A6066}"/>
              </a:ext>
            </a:extLst>
          </p:cNvPr>
          <p:cNvPicPr>
            <a:picLocks noChangeAspect="1"/>
          </p:cNvPicPr>
          <p:nvPr/>
        </p:nvPicPr>
        <p:blipFill>
          <a:blip r:embed="rId3"/>
          <a:srcRect/>
          <a:stretch/>
        </p:blipFill>
        <p:spPr>
          <a:xfrm>
            <a:off x="27087" y="0"/>
            <a:ext cx="9914419" cy="6858000"/>
          </a:xfrm>
          <a:prstGeom prst="rect">
            <a:avLst/>
          </a:prstGeom>
        </p:spPr>
      </p:pic>
    </p:spTree>
    <p:extLst>
      <p:ext uri="{BB962C8B-B14F-4D97-AF65-F5344CB8AC3E}">
        <p14:creationId xmlns:p14="http://schemas.microsoft.com/office/powerpoint/2010/main" val="1940413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0E0C240-8359-0F42-B555-68961F5AF189}"/>
              </a:ext>
            </a:extLst>
          </p:cNvPr>
          <p:cNvPicPr>
            <a:picLocks noChangeAspect="1"/>
          </p:cNvPicPr>
          <p:nvPr/>
        </p:nvPicPr>
        <p:blipFill>
          <a:blip r:embed="rId3"/>
          <a:srcRect/>
          <a:stretch/>
        </p:blipFill>
        <p:spPr>
          <a:xfrm>
            <a:off x="35250" y="0"/>
            <a:ext cx="9914419" cy="6858000"/>
          </a:xfrm>
          <a:prstGeom prst="rect">
            <a:avLst/>
          </a:prstGeom>
        </p:spPr>
      </p:pic>
    </p:spTree>
    <p:extLst>
      <p:ext uri="{BB962C8B-B14F-4D97-AF65-F5344CB8AC3E}">
        <p14:creationId xmlns:p14="http://schemas.microsoft.com/office/powerpoint/2010/main" val="2467413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8AF1230-518B-4948-9DA3-CEBB4FF7A22C}"/>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583236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34CC6C0-D296-E241-BC17-ECC6B7F9ED19}"/>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611281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FF2018B-C9DA-1F48-97EB-4A7846FEFBA3}"/>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496243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375B4C-86E6-004F-901E-D34BEE7B95F2}"/>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43189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35C0024-9B49-914E-9F2B-18FD725B01A1}"/>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266945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BFFBEF2-5E83-6544-A951-CD84B8FCD235}"/>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160624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9E53AD0-5C1A-6F46-8F01-1839E8993ECD}"/>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099435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F93A3A4-0130-F74F-99D1-DCDB42573D0D}"/>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99852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FBC55DE-6A1C-0649-9FB7-AFF34757897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040658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E8BAC-F7F4-4746-B719-ABF2ECEEBDC4}"/>
              </a:ext>
            </a:extLst>
          </p:cNvPr>
          <p:cNvSpPr>
            <a:spLocks noGrp="1"/>
          </p:cNvSpPr>
          <p:nvPr>
            <p:ph type="title"/>
          </p:nvPr>
        </p:nvSpPr>
        <p:spPr/>
        <p:txBody>
          <a:bodyPr/>
          <a:lstStyle/>
          <a:p>
            <a:endParaRPr lang="it-IT"/>
          </a:p>
        </p:txBody>
      </p:sp>
      <p:pic>
        <p:nvPicPr>
          <p:cNvPr id="7" name="Segnaposto contenuto 6" descr="Immagine che contiene testo&#10;&#10;Descrizione generata automaticamente">
            <a:extLst>
              <a:ext uri="{FF2B5EF4-FFF2-40B4-BE49-F238E27FC236}">
                <a16:creationId xmlns:a16="http://schemas.microsoft.com/office/drawing/2014/main" id="{20CFA401-852E-9C43-A7A4-E8E8BBF3296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68440" y="1825625"/>
            <a:ext cx="6769121" cy="4351338"/>
          </a:xfrm>
        </p:spPr>
      </p:pic>
      <p:pic>
        <p:nvPicPr>
          <p:cNvPr id="4" name="Immagine 3">
            <a:extLst>
              <a:ext uri="{FF2B5EF4-FFF2-40B4-BE49-F238E27FC236}">
                <a16:creationId xmlns:a16="http://schemas.microsoft.com/office/drawing/2014/main" id="{8E685549-B2B3-7142-A7F1-0D07A0880335}"/>
              </a:ext>
            </a:extLst>
          </p:cNvPr>
          <p:cNvPicPr>
            <a:picLocks noChangeAspect="1"/>
          </p:cNvPicPr>
          <p:nvPr/>
        </p:nvPicPr>
        <p:blipFill>
          <a:blip r:embed="rId4"/>
          <a:srcRect/>
          <a:stretch/>
        </p:blipFill>
        <p:spPr>
          <a:xfrm>
            <a:off x="0" y="2912"/>
            <a:ext cx="9905999" cy="6852175"/>
          </a:xfrm>
          <a:prstGeom prst="rect">
            <a:avLst/>
          </a:prstGeom>
        </p:spPr>
      </p:pic>
    </p:spTree>
    <p:extLst>
      <p:ext uri="{BB962C8B-B14F-4D97-AF65-F5344CB8AC3E}">
        <p14:creationId xmlns:p14="http://schemas.microsoft.com/office/powerpoint/2010/main" val="3220758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6F8F3E-57A7-6345-BC68-3B5E33A0185D}"/>
              </a:ext>
            </a:extLst>
          </p:cNvPr>
          <p:cNvSpPr>
            <a:spLocks noGrp="1"/>
          </p:cNvSpPr>
          <p:nvPr>
            <p:ph type="title"/>
          </p:nvPr>
        </p:nvSpPr>
        <p:spPr/>
        <p:txBody>
          <a:bodyPr/>
          <a:lstStyle/>
          <a:p>
            <a:endParaRPr lang="it-IT"/>
          </a:p>
        </p:txBody>
      </p:sp>
      <p:pic>
        <p:nvPicPr>
          <p:cNvPr id="7" name="Segnaposto contenuto 6" descr="Immagine che contiene testo, casco&#10;&#10;Descrizione generata automaticamente">
            <a:extLst>
              <a:ext uri="{FF2B5EF4-FFF2-40B4-BE49-F238E27FC236}">
                <a16:creationId xmlns:a16="http://schemas.microsoft.com/office/drawing/2014/main" id="{298923ED-6AE0-B147-BFCE-26C26072ABB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68440" y="1825625"/>
            <a:ext cx="6769121" cy="4351338"/>
          </a:xfrm>
        </p:spPr>
      </p:pic>
      <p:pic>
        <p:nvPicPr>
          <p:cNvPr id="4" name="Immagine 3">
            <a:extLst>
              <a:ext uri="{FF2B5EF4-FFF2-40B4-BE49-F238E27FC236}">
                <a16:creationId xmlns:a16="http://schemas.microsoft.com/office/drawing/2014/main" id="{051906BE-9B48-EC4C-8C91-EE4C11AE2836}"/>
              </a:ext>
            </a:extLst>
          </p:cNvPr>
          <p:cNvPicPr>
            <a:picLocks noChangeAspect="1"/>
          </p:cNvPicPr>
          <p:nvPr/>
        </p:nvPicPr>
        <p:blipFill>
          <a:blip r:embed="rId4"/>
          <a:srcRect/>
          <a:stretch/>
        </p:blipFill>
        <p:spPr>
          <a:xfrm>
            <a:off x="0" y="2912"/>
            <a:ext cx="9905999" cy="6852175"/>
          </a:xfrm>
          <a:prstGeom prst="rect">
            <a:avLst/>
          </a:prstGeom>
        </p:spPr>
      </p:pic>
    </p:spTree>
    <p:extLst>
      <p:ext uri="{BB962C8B-B14F-4D97-AF65-F5344CB8AC3E}">
        <p14:creationId xmlns:p14="http://schemas.microsoft.com/office/powerpoint/2010/main" val="1713331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8C5DBB-622B-7F46-A3C5-4217A0A271D4}"/>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2614816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286E2BD-AF44-9C41-8412-19C8D219E708}"/>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837729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7E6F60-FD61-AF4B-AA50-F3F5D32E17BF}"/>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898873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D48302E-E8A6-0247-92B1-FF3FB12E1143}"/>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858263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F3A73AE-8E88-2B45-8DBE-C57AFC44E68F}"/>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522334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74CD13-380E-8747-97ED-F2A4BEA11F1D}"/>
              </a:ext>
            </a:extLst>
          </p:cNvPr>
          <p:cNvPicPr>
            <a:picLocks noChangeAspect="1"/>
          </p:cNvPicPr>
          <p:nvPr/>
        </p:nvPicPr>
        <p:blipFill>
          <a:blip r:embed="rId3"/>
          <a:srcRect/>
          <a:stretch/>
        </p:blipFill>
        <p:spPr>
          <a:xfrm>
            <a:off x="1" y="10024"/>
            <a:ext cx="9885438" cy="6837952"/>
          </a:xfrm>
          <a:prstGeom prst="rect">
            <a:avLst/>
          </a:prstGeom>
        </p:spPr>
      </p:pic>
    </p:spTree>
    <p:extLst>
      <p:ext uri="{BB962C8B-B14F-4D97-AF65-F5344CB8AC3E}">
        <p14:creationId xmlns:p14="http://schemas.microsoft.com/office/powerpoint/2010/main" val="2873587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5634F1C-46D7-B24E-973A-EB1BB8CD4507}"/>
              </a:ext>
            </a:extLst>
          </p:cNvPr>
          <p:cNvPicPr>
            <a:picLocks noChangeAspect="1"/>
          </p:cNvPicPr>
          <p:nvPr/>
        </p:nvPicPr>
        <p:blipFill>
          <a:blip r:embed="rId3"/>
          <a:srcRect/>
          <a:stretch/>
        </p:blipFill>
        <p:spPr>
          <a:xfrm>
            <a:off x="27087" y="0"/>
            <a:ext cx="9914419" cy="6858000"/>
          </a:xfrm>
          <a:prstGeom prst="rect">
            <a:avLst/>
          </a:prstGeom>
        </p:spPr>
      </p:pic>
    </p:spTree>
    <p:extLst>
      <p:ext uri="{BB962C8B-B14F-4D97-AF65-F5344CB8AC3E}">
        <p14:creationId xmlns:p14="http://schemas.microsoft.com/office/powerpoint/2010/main" val="921154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44253B2-01C0-054F-B37C-57DD7E043D0C}"/>
              </a:ext>
            </a:extLst>
          </p:cNvPr>
          <p:cNvPicPr>
            <a:picLocks noChangeAspect="1"/>
          </p:cNvPicPr>
          <p:nvPr/>
        </p:nvPicPr>
        <p:blipFill>
          <a:blip r:embed="rId3"/>
          <a:srcRect/>
          <a:stretch/>
        </p:blipFill>
        <p:spPr>
          <a:xfrm>
            <a:off x="31168" y="0"/>
            <a:ext cx="9914419" cy="6858000"/>
          </a:xfrm>
          <a:prstGeom prst="rect">
            <a:avLst/>
          </a:prstGeom>
        </p:spPr>
      </p:pic>
    </p:spTree>
    <p:extLst>
      <p:ext uri="{BB962C8B-B14F-4D97-AF65-F5344CB8AC3E}">
        <p14:creationId xmlns:p14="http://schemas.microsoft.com/office/powerpoint/2010/main" val="301393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CB8F670-E0F3-3543-A22C-C2811F00F764}"/>
              </a:ext>
            </a:extLst>
          </p:cNvPr>
          <p:cNvPicPr>
            <a:picLocks noChangeAspect="1"/>
          </p:cNvPicPr>
          <p:nvPr/>
        </p:nvPicPr>
        <p:blipFill>
          <a:blip r:embed="rId3"/>
          <a:srcRect/>
          <a:stretch/>
        </p:blipFill>
        <p:spPr>
          <a:xfrm>
            <a:off x="1505" y="0"/>
            <a:ext cx="9914419" cy="6858000"/>
          </a:xfrm>
          <a:prstGeom prst="rect">
            <a:avLst/>
          </a:prstGeom>
        </p:spPr>
      </p:pic>
    </p:spTree>
    <p:extLst>
      <p:ext uri="{BB962C8B-B14F-4D97-AF65-F5344CB8AC3E}">
        <p14:creationId xmlns:p14="http://schemas.microsoft.com/office/powerpoint/2010/main" val="412305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3FBE7B2-24E7-9147-AD45-6B1E6B733D9C}"/>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4650052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B59C935-6178-0542-9514-C74061A5FE88}"/>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493188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7264E1B-D30F-D643-BC0E-D6E6281C7FD2}"/>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027463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5D366B8-0E54-B749-B551-F9B999E02711}"/>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093456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97AA7F6-34CF-534D-8798-B523B30DA6F8}"/>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838180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3E74E65-71EA-6549-A1A4-E046928FAF37}"/>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402335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2F5127F-781A-4740-A5CA-F948AB67CC52}"/>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218214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8793995-1E8C-3846-9B16-623E0B1E754A}"/>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0702069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7FC5CC1-2CE3-EC4D-AD15-9BD3839362EF}"/>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294223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ADA5B7-C7A7-174A-A532-659B8FE0A5A1}"/>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39276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6833178-5A16-7240-853F-B39988B4A989}"/>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8917234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FDD950D-A6A4-8147-82D8-A3F973769B40}"/>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52735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3EAF347-088F-BB4F-B18B-93B1D1911F78}"/>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3589793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E35B897-DE1C-684C-8225-A2F332C0BD02}"/>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2684515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22D688-B349-1243-8F25-26CE6444ADE1}"/>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6567103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70C6B5F-3DFB-FA49-ACC0-77C5F92FEFB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520154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C0B710E-E9F1-2E41-83A1-8494D45D00F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438630020"/>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10067</TotalTime>
  <Words>3452</Words>
  <Application>Microsoft Office PowerPoint</Application>
  <PresentationFormat>A4 (21x29,7 cm)</PresentationFormat>
  <Paragraphs>207</Paragraphs>
  <Slides>95</Slides>
  <Notes>95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95</vt:i4>
      </vt:variant>
    </vt:vector>
  </HeadingPairs>
  <TitlesOfParts>
    <vt:vector size="99"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lineth barriosmelendez</dc:creator>
  <cp:lastModifiedBy>Chiara Chatel</cp:lastModifiedBy>
  <cp:revision>54</cp:revision>
  <dcterms:created xsi:type="dcterms:W3CDTF">2021-11-17T14:06:23Z</dcterms:created>
  <dcterms:modified xsi:type="dcterms:W3CDTF">2022-06-30T08:27:22Z</dcterms:modified>
</cp:coreProperties>
</file>